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7" r:id="rId2"/>
    <p:sldId id="376" r:id="rId3"/>
    <p:sldId id="297" r:id="rId4"/>
    <p:sldId id="327" r:id="rId5"/>
    <p:sldId id="328" r:id="rId6"/>
    <p:sldId id="336" r:id="rId7"/>
    <p:sldId id="337" r:id="rId8"/>
    <p:sldId id="339" r:id="rId9"/>
    <p:sldId id="340" r:id="rId10"/>
    <p:sldId id="341" r:id="rId11"/>
    <p:sldId id="342" r:id="rId12"/>
    <p:sldId id="343" r:id="rId13"/>
    <p:sldId id="346" r:id="rId14"/>
    <p:sldId id="345" r:id="rId15"/>
    <p:sldId id="344" r:id="rId16"/>
    <p:sldId id="347" r:id="rId17"/>
    <p:sldId id="334" r:id="rId18"/>
    <p:sldId id="338" r:id="rId19"/>
    <p:sldId id="348" r:id="rId20"/>
    <p:sldId id="349" r:id="rId21"/>
    <p:sldId id="350" r:id="rId22"/>
    <p:sldId id="351" r:id="rId23"/>
    <p:sldId id="352" r:id="rId24"/>
    <p:sldId id="356" r:id="rId25"/>
    <p:sldId id="353" r:id="rId26"/>
    <p:sldId id="354" r:id="rId27"/>
    <p:sldId id="355" r:id="rId28"/>
    <p:sldId id="357" r:id="rId29"/>
    <p:sldId id="358" r:id="rId30"/>
    <p:sldId id="359" r:id="rId31"/>
    <p:sldId id="335" r:id="rId32"/>
    <p:sldId id="364" r:id="rId33"/>
    <p:sldId id="365" r:id="rId34"/>
    <p:sldId id="366" r:id="rId35"/>
    <p:sldId id="368" r:id="rId36"/>
    <p:sldId id="369" r:id="rId37"/>
    <p:sldId id="370" r:id="rId38"/>
    <p:sldId id="371" r:id="rId39"/>
    <p:sldId id="372" r:id="rId40"/>
    <p:sldId id="373" r:id="rId41"/>
    <p:sldId id="375" r:id="rId42"/>
    <p:sldId id="374" r:id="rId43"/>
    <p:sldId id="360"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89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92"/>
    <p:restoredTop sz="94674"/>
  </p:normalViewPr>
  <p:slideViewPr>
    <p:cSldViewPr snapToGrid="0">
      <p:cViewPr varScale="1">
        <p:scale>
          <a:sx n="117" d="100"/>
          <a:sy n="117" d="100"/>
        </p:scale>
        <p:origin x="12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18.09.2024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a:t>
            </a:fld>
            <a:endParaRPr lang="de-DE"/>
          </a:p>
        </p:txBody>
      </p:sp>
    </p:spTree>
    <p:extLst>
      <p:ext uri="{BB962C8B-B14F-4D97-AF65-F5344CB8AC3E}">
        <p14:creationId xmlns:p14="http://schemas.microsoft.com/office/powerpoint/2010/main" val="84261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17</a:t>
            </a:fld>
            <a:endParaRPr lang="de-DE"/>
          </a:p>
        </p:txBody>
      </p:sp>
    </p:spTree>
    <p:extLst>
      <p:ext uri="{BB962C8B-B14F-4D97-AF65-F5344CB8AC3E}">
        <p14:creationId xmlns:p14="http://schemas.microsoft.com/office/powerpoint/2010/main" val="3653064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31</a:t>
            </a:fld>
            <a:endParaRPr lang="de-DE"/>
          </a:p>
        </p:txBody>
      </p:sp>
    </p:spTree>
    <p:extLst>
      <p:ext uri="{BB962C8B-B14F-4D97-AF65-F5344CB8AC3E}">
        <p14:creationId xmlns:p14="http://schemas.microsoft.com/office/powerpoint/2010/main" val="118248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40</a:t>
            </a:fld>
            <a:endParaRPr lang="de-DE"/>
          </a:p>
        </p:txBody>
      </p:sp>
    </p:spTree>
    <p:extLst>
      <p:ext uri="{BB962C8B-B14F-4D97-AF65-F5344CB8AC3E}">
        <p14:creationId xmlns:p14="http://schemas.microsoft.com/office/powerpoint/2010/main" val="217871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41</a:t>
            </a:fld>
            <a:endParaRPr lang="de-DE"/>
          </a:p>
        </p:txBody>
      </p:sp>
    </p:spTree>
    <p:extLst>
      <p:ext uri="{BB962C8B-B14F-4D97-AF65-F5344CB8AC3E}">
        <p14:creationId xmlns:p14="http://schemas.microsoft.com/office/powerpoint/2010/main" val="172066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42</a:t>
            </a:fld>
            <a:endParaRPr lang="de-DE"/>
          </a:p>
        </p:txBody>
      </p:sp>
    </p:spTree>
    <p:extLst>
      <p:ext uri="{BB962C8B-B14F-4D97-AF65-F5344CB8AC3E}">
        <p14:creationId xmlns:p14="http://schemas.microsoft.com/office/powerpoint/2010/main" val="142250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43</a:t>
            </a:fld>
            <a:endParaRPr lang="de-DE"/>
          </a:p>
        </p:txBody>
      </p:sp>
    </p:spTree>
    <p:extLst>
      <p:ext uri="{BB962C8B-B14F-4D97-AF65-F5344CB8AC3E}">
        <p14:creationId xmlns:p14="http://schemas.microsoft.com/office/powerpoint/2010/main" val="1985587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18/09/2024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18/09/2024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18/09/2024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5632262"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99440555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E10F7C8-B806-406B-8B36-5F21B89E22EA}"/>
              </a:ext>
            </a:extLst>
          </p:cNvPr>
          <p:cNvSpPr>
            <a:spLocks noGrp="1"/>
          </p:cNvSpPr>
          <p:nvPr>
            <p:ph type="dt" sz="half" idx="10"/>
          </p:nvPr>
        </p:nvSpPr>
        <p:spPr/>
        <p:txBody>
          <a:bodyPr/>
          <a:lstStyle/>
          <a:p>
            <a:fld id="{6035764F-803D-43BA-8E40-D098BE5EBFFD}" type="datetime1">
              <a:rPr lang="en-GB" smtClean="0"/>
              <a:t>18/09/2024</a:t>
            </a:fld>
            <a:endParaRPr lang="de-DE"/>
          </a:p>
        </p:txBody>
      </p:sp>
      <p:sp>
        <p:nvSpPr>
          <p:cNvPr id="4" name="Fußzeilenplatzhalter 3">
            <a:extLst>
              <a:ext uri="{FF2B5EF4-FFF2-40B4-BE49-F238E27FC236}">
                <a16:creationId xmlns:a16="http://schemas.microsoft.com/office/drawing/2014/main" id="{0C00C746-B536-4E1D-9D45-FCFE1F555631}"/>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F17D8BB5-96D2-41C9-AAB5-C6D2837AF8B8}"/>
              </a:ext>
            </a:extLst>
          </p:cNvPr>
          <p:cNvSpPr>
            <a:spLocks noGrp="1"/>
          </p:cNvSpPr>
          <p:nvPr>
            <p:ph type="sldNum" sz="quarter" idx="12"/>
          </p:nvPr>
        </p:nvSpPr>
        <p:spPr/>
        <p:txBody>
          <a:bodyPr/>
          <a:lstStyle/>
          <a:p>
            <a:fld id="{C7AA53B9-472A-452D-85DC-3848F0CED037}" type="slidenum">
              <a:rPr lang="de-DE" smtClean="0"/>
              <a:t>‹Nr.›</a:t>
            </a:fld>
            <a:endParaRPr lang="de-DE"/>
          </a:p>
        </p:txBody>
      </p:sp>
      <p:sp>
        <p:nvSpPr>
          <p:cNvPr id="6" name="Textplatzhalter 2">
            <a:extLst>
              <a:ext uri="{FF2B5EF4-FFF2-40B4-BE49-F238E27FC236}">
                <a16:creationId xmlns:a16="http://schemas.microsoft.com/office/drawing/2014/main" id="{F426C440-630A-41D5-ACE5-C094C1260625}"/>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2">
            <a:extLst>
              <a:ext uri="{FF2B5EF4-FFF2-40B4-BE49-F238E27FC236}">
                <a16:creationId xmlns:a16="http://schemas.microsoft.com/office/drawing/2014/main" id="{EDBC8C0A-2BEC-4A46-B49A-4D85A2384E47}"/>
              </a:ext>
            </a:extLst>
          </p:cNvPr>
          <p:cNvSpPr>
            <a:spLocks noGrp="1"/>
          </p:cNvSpPr>
          <p:nvPr>
            <p:ph idx="13"/>
          </p:nvPr>
        </p:nvSpPr>
        <p:spPr>
          <a:xfrm>
            <a:off x="4532748" y="1171575"/>
            <a:ext cx="5939538"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3242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18/09/2024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18/09/2024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18/09/2024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18/09/2024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18/09/2024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18/09/2024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18/09/2024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18/09/2024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18/09/2024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3" r:id="rId16"/>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#2</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Dynamics, Data Recovery, </a:t>
            </a:r>
            <a:br>
              <a:rPr lang="en-US" sz="5321" b="1" dirty="0"/>
            </a:br>
            <a:r>
              <a:rPr lang="en-US" sz="5321" b="1" dirty="0"/>
              <a:t>Data Assimilation Examples</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Prepare Training Data and Test Data</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a:xfrm>
            <a:off x="726832" y="1171575"/>
            <a:ext cx="3837354" cy="5005388"/>
          </a:xfrm>
        </p:spPr>
        <p:txBody>
          <a:bodyPr>
            <a:normAutofit fontScale="70000" lnSpcReduction="20000"/>
          </a:bodyPr>
          <a:lstStyle/>
          <a:p>
            <a:pPr>
              <a:lnSpc>
                <a:spcPct val="120000"/>
              </a:lnSpc>
            </a:pPr>
            <a:r>
              <a:rPr lang="en-US" dirty="0"/>
              <a:t>In this code, ntr1 and ntr2 define the start and end indices for selecting the </a:t>
            </a:r>
            <a:r>
              <a:rPr lang="en-US" dirty="0">
                <a:highlight>
                  <a:srgbClr val="FFFF00"/>
                </a:highlight>
              </a:rPr>
              <a:t>training data</a:t>
            </a:r>
            <a:r>
              <a:rPr lang="en-US" dirty="0"/>
              <a:t>, while nte1 and nte2 define the start and end indices for the testing data. </a:t>
            </a:r>
          </a:p>
          <a:p>
            <a:pPr>
              <a:lnSpc>
                <a:spcPct val="120000"/>
              </a:lnSpc>
            </a:pPr>
            <a:r>
              <a:rPr lang="en-US" dirty="0"/>
              <a:t>The variables X_train and Y_train represent the </a:t>
            </a:r>
            <a:r>
              <a:rPr lang="en-US" dirty="0">
                <a:highlight>
                  <a:srgbClr val="FFFF00"/>
                </a:highlight>
              </a:rPr>
              <a:t>input</a:t>
            </a:r>
            <a:r>
              <a:rPr lang="en-US" dirty="0"/>
              <a:t> and </a:t>
            </a:r>
            <a:r>
              <a:rPr lang="en-US" dirty="0">
                <a:highlight>
                  <a:srgbClr val="FFFF00"/>
                </a:highlight>
              </a:rPr>
              <a:t>target</a:t>
            </a:r>
            <a:r>
              <a:rPr lang="en-US" dirty="0"/>
              <a:t> data for training, where X_train is a slice from z, and Y_train is the next time step's data from z. </a:t>
            </a:r>
          </a:p>
          <a:p>
            <a:pPr>
              <a:lnSpc>
                <a:spcPct val="120000"/>
              </a:lnSpc>
            </a:pPr>
            <a:r>
              <a:rPr lang="en-US" dirty="0"/>
              <a:t>Similarly, X_test and Y_test are selected as the input and target data for </a:t>
            </a:r>
            <a:r>
              <a:rPr lang="en-US" dirty="0">
                <a:highlight>
                  <a:srgbClr val="FFFF00"/>
                </a:highlight>
              </a:rPr>
              <a:t>testing</a:t>
            </a:r>
            <a:r>
              <a:rPr lang="en-US" dirty="0"/>
              <a:t>, using slices from z for evaluation.</a:t>
            </a:r>
            <a:endParaRPr lang="de-DE"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10</a:t>
            </a:fld>
            <a:endParaRPr lang="de-DE" dirty="0"/>
          </a:p>
        </p:txBody>
      </p:sp>
      <p:pic>
        <p:nvPicPr>
          <p:cNvPr id="8" name="Inhaltsplatzhalter 7">
            <a:extLst>
              <a:ext uri="{FF2B5EF4-FFF2-40B4-BE49-F238E27FC236}">
                <a16:creationId xmlns:a16="http://schemas.microsoft.com/office/drawing/2014/main" id="{0BD0E7FA-880C-4AC3-9FB7-1773DD7BDBB7}"/>
              </a:ext>
            </a:extLst>
          </p:cNvPr>
          <p:cNvPicPr>
            <a:picLocks noGrp="1" noChangeAspect="1"/>
          </p:cNvPicPr>
          <p:nvPr>
            <p:ph idx="13"/>
          </p:nvPr>
        </p:nvPicPr>
        <p:blipFill>
          <a:blip r:embed="rId2"/>
          <a:stretch>
            <a:fillRect/>
          </a:stretch>
        </p:blipFill>
        <p:spPr>
          <a:xfrm>
            <a:off x="6580554" y="4413449"/>
            <a:ext cx="4773246" cy="1792822"/>
          </a:xfrm>
          <a:prstGeom prst="rect">
            <a:avLst/>
          </a:prstGeom>
          <a:ln>
            <a:noFill/>
          </a:ln>
          <a:effectLst>
            <a:outerShdw blurRad="292100" dist="139700" dir="2700000" algn="tl" rotWithShape="0">
              <a:srgbClr val="333333">
                <a:alpha val="65000"/>
              </a:srgbClr>
            </a:outerShdw>
          </a:effectLst>
        </p:spPr>
      </p:pic>
      <p:sp>
        <p:nvSpPr>
          <p:cNvPr id="12" name="Textfeld 11">
            <a:extLst>
              <a:ext uri="{FF2B5EF4-FFF2-40B4-BE49-F238E27FC236}">
                <a16:creationId xmlns:a16="http://schemas.microsoft.com/office/drawing/2014/main" id="{1E341349-0D50-4D86-BEDD-BF9B1ECD9F14}"/>
              </a:ext>
            </a:extLst>
          </p:cNvPr>
          <p:cNvSpPr txBox="1"/>
          <p:nvPr/>
        </p:nvSpPr>
        <p:spPr>
          <a:xfrm>
            <a:off x="5111262" y="3735754"/>
            <a:ext cx="6174153" cy="646331"/>
          </a:xfrm>
          <a:prstGeom prst="rect">
            <a:avLst/>
          </a:prstGeom>
          <a:noFill/>
        </p:spPr>
        <p:txBody>
          <a:bodyPr wrap="square" rtlCol="0">
            <a:spAutoFit/>
          </a:bodyPr>
          <a:lstStyle/>
          <a:p>
            <a:r>
              <a:rPr lang="en-GB" dirty="0">
                <a:solidFill>
                  <a:srgbClr val="C00000"/>
                </a:solidFill>
              </a:rPr>
              <a:t>For the beginning one could choose training data = test data as a first simple step (to work with a </a:t>
            </a:r>
            <a:r>
              <a:rPr lang="en-GB" dirty="0">
                <a:solidFill>
                  <a:srgbClr val="C00000"/>
                </a:solidFill>
                <a:highlight>
                  <a:srgbClr val="FFFF00"/>
                </a:highlight>
              </a:rPr>
              <a:t>very limited sample</a:t>
            </a:r>
            <a:r>
              <a:rPr lang="en-GB" dirty="0">
                <a:solidFill>
                  <a:srgbClr val="C00000"/>
                </a:solidFill>
              </a:rPr>
              <a:t>)</a:t>
            </a:r>
            <a:endParaRPr lang="de-DE" dirty="0">
              <a:solidFill>
                <a:srgbClr val="C00000"/>
              </a:solidFill>
            </a:endParaRPr>
          </a:p>
        </p:txBody>
      </p:sp>
      <p:pic>
        <p:nvPicPr>
          <p:cNvPr id="13" name="Grafik 12">
            <a:extLst>
              <a:ext uri="{FF2B5EF4-FFF2-40B4-BE49-F238E27FC236}">
                <a16:creationId xmlns:a16="http://schemas.microsoft.com/office/drawing/2014/main" id="{D2D05C3F-93F8-49F8-A6B2-71231E3E9832}"/>
              </a:ext>
            </a:extLst>
          </p:cNvPr>
          <p:cNvPicPr>
            <a:picLocks noChangeAspect="1"/>
          </p:cNvPicPr>
          <p:nvPr/>
        </p:nvPicPr>
        <p:blipFill>
          <a:blip r:embed="rId3"/>
          <a:stretch>
            <a:fillRect/>
          </a:stretch>
        </p:blipFill>
        <p:spPr>
          <a:xfrm>
            <a:off x="4658702" y="958733"/>
            <a:ext cx="5985852" cy="2597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70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Setup the Feature Tensors and Label Tensors</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p:txBody>
          <a:bodyPr>
            <a:normAutofit fontScale="92500" lnSpcReduction="10000"/>
          </a:bodyPr>
          <a:lstStyle/>
          <a:p>
            <a:r>
              <a:rPr lang="en-GB" sz="2000" dirty="0"/>
              <a:t>We define a </a:t>
            </a:r>
            <a:r>
              <a:rPr lang="en-GB" sz="2000" dirty="0">
                <a:highlight>
                  <a:srgbClr val="FFFF00"/>
                </a:highlight>
              </a:rPr>
              <a:t>feature tensor</a:t>
            </a:r>
            <a:r>
              <a:rPr lang="en-GB" sz="2000" dirty="0"/>
              <a:t> features_val to represent </a:t>
            </a:r>
            <a:r>
              <a:rPr lang="en-GB" sz="2000" b="1" dirty="0">
                <a:highlight>
                  <a:srgbClr val="00FF00"/>
                </a:highlight>
              </a:rPr>
              <a:t>locations</a:t>
            </a:r>
            <a:r>
              <a:rPr lang="en-GB" sz="2000" dirty="0"/>
              <a:t> (here just the indices of the points)</a:t>
            </a:r>
          </a:p>
          <a:p>
            <a:r>
              <a:rPr lang="en-GB" sz="2000" dirty="0"/>
              <a:t>We define a feature tensor </a:t>
            </a:r>
            <a:r>
              <a:rPr lang="en-GB" sz="2000" dirty="0" err="1"/>
              <a:t>features_k</a:t>
            </a:r>
            <a:r>
              <a:rPr lang="en-GB" sz="2000" dirty="0"/>
              <a:t> given by the </a:t>
            </a:r>
            <a:r>
              <a:rPr lang="en-GB" sz="2000" b="1" dirty="0">
                <a:highlight>
                  <a:srgbClr val="00FF00"/>
                </a:highlight>
              </a:rPr>
              <a:t>values</a:t>
            </a:r>
            <a:r>
              <a:rPr lang="en-GB" sz="2000" dirty="0"/>
              <a:t> at the points</a:t>
            </a:r>
          </a:p>
          <a:p>
            <a:r>
              <a:rPr lang="en-GB" sz="2000" dirty="0"/>
              <a:t>The </a:t>
            </a:r>
            <a:r>
              <a:rPr lang="en-GB" sz="2000" dirty="0">
                <a:highlight>
                  <a:srgbClr val="FFFF00"/>
                </a:highlight>
              </a:rPr>
              <a:t>labels</a:t>
            </a:r>
            <a:r>
              <a:rPr lang="en-GB" sz="2000" dirty="0"/>
              <a:t> are the </a:t>
            </a:r>
            <a:r>
              <a:rPr lang="en-GB" sz="2000" b="1" dirty="0">
                <a:highlight>
                  <a:srgbClr val="00FF00"/>
                </a:highlight>
              </a:rPr>
              <a:t>target</a:t>
            </a:r>
            <a:r>
              <a:rPr lang="en-GB" sz="2000" dirty="0"/>
              <a:t> values, i.e. the desired output of our neural network</a:t>
            </a:r>
          </a:p>
          <a:p>
            <a:r>
              <a:rPr lang="en-US" sz="2000" dirty="0"/>
              <a:t>In PyTorch, a </a:t>
            </a:r>
            <a:r>
              <a:rPr lang="en-US" sz="2000" b="1" dirty="0">
                <a:highlight>
                  <a:srgbClr val="FFFF00"/>
                </a:highlight>
              </a:rPr>
              <a:t>DataLoader</a:t>
            </a:r>
            <a:r>
              <a:rPr lang="en-US" sz="2000" dirty="0"/>
              <a:t> is an essential utility that simplifies the process of feeding data into a model. It combines a dataset with a sampler, handling </a:t>
            </a:r>
          </a:p>
          <a:p>
            <a:pPr lvl="1"/>
            <a:r>
              <a:rPr lang="en-US" sz="1600" dirty="0"/>
              <a:t>batching, </a:t>
            </a:r>
          </a:p>
          <a:p>
            <a:pPr lvl="1"/>
            <a:r>
              <a:rPr lang="en-US" sz="1600" dirty="0"/>
              <a:t>shuffling, and </a:t>
            </a:r>
          </a:p>
          <a:p>
            <a:pPr lvl="1"/>
            <a:r>
              <a:rPr lang="en-US" sz="1600" dirty="0"/>
              <a:t>parallel processing of data. </a:t>
            </a:r>
            <a:endParaRPr lang="de-DE" sz="1600"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11</a:t>
            </a:fld>
            <a:endParaRPr lang="de-DE" dirty="0"/>
          </a:p>
        </p:txBody>
      </p:sp>
      <p:pic>
        <p:nvPicPr>
          <p:cNvPr id="12" name="Grafik 11">
            <a:extLst>
              <a:ext uri="{FF2B5EF4-FFF2-40B4-BE49-F238E27FC236}">
                <a16:creationId xmlns:a16="http://schemas.microsoft.com/office/drawing/2014/main" id="{B4BDA2B7-5EB8-47AC-9D22-B0C3FF84539E}"/>
              </a:ext>
            </a:extLst>
          </p:cNvPr>
          <p:cNvPicPr>
            <a:picLocks noChangeAspect="1"/>
          </p:cNvPicPr>
          <p:nvPr/>
        </p:nvPicPr>
        <p:blipFill>
          <a:blip r:embed="rId2"/>
          <a:stretch>
            <a:fillRect/>
          </a:stretch>
        </p:blipFill>
        <p:spPr>
          <a:xfrm>
            <a:off x="4437334" y="5386978"/>
            <a:ext cx="6993143" cy="775530"/>
          </a:xfrm>
          <a:prstGeom prst="rect">
            <a:avLst/>
          </a:prstGeom>
          <a:ln>
            <a:noFill/>
          </a:ln>
          <a:effectLst>
            <a:outerShdw blurRad="292100" dist="139700" dir="2700000" algn="tl" rotWithShape="0">
              <a:srgbClr val="333333">
                <a:alpha val="65000"/>
              </a:srgbClr>
            </a:outerShdw>
          </a:effectLst>
        </p:spPr>
      </p:pic>
      <p:pic>
        <p:nvPicPr>
          <p:cNvPr id="19" name="Inhaltsplatzhalter 18">
            <a:extLst>
              <a:ext uri="{FF2B5EF4-FFF2-40B4-BE49-F238E27FC236}">
                <a16:creationId xmlns:a16="http://schemas.microsoft.com/office/drawing/2014/main" id="{C7917A63-7E88-4548-8278-44837C2AF9AF}"/>
              </a:ext>
            </a:extLst>
          </p:cNvPr>
          <p:cNvPicPr>
            <a:picLocks noGrp="1" noChangeAspect="1"/>
          </p:cNvPicPr>
          <p:nvPr>
            <p:ph idx="13"/>
          </p:nvPr>
        </p:nvPicPr>
        <p:blipFill>
          <a:blip r:embed="rId3"/>
          <a:stretch>
            <a:fillRect/>
          </a:stretch>
        </p:blipFill>
        <p:spPr>
          <a:xfrm>
            <a:off x="4441444" y="929525"/>
            <a:ext cx="7003662" cy="4263611"/>
          </a:xfrm>
          <a:prstGeom prst="rect">
            <a:avLst/>
          </a:prstGeom>
          <a:ln>
            <a:noFill/>
          </a:ln>
          <a:effectLst>
            <a:outerShdw blurRad="292100" dist="139700" dir="2700000" algn="tl" rotWithShape="0">
              <a:srgbClr val="333333">
                <a:alpha val="65000"/>
              </a:srgbClr>
            </a:outerShdw>
          </a:effectLst>
        </p:spPr>
      </p:pic>
      <p:sp>
        <p:nvSpPr>
          <p:cNvPr id="20" name="Rechteck: abgerundete Ecken 19">
            <a:extLst>
              <a:ext uri="{FF2B5EF4-FFF2-40B4-BE49-F238E27FC236}">
                <a16:creationId xmlns:a16="http://schemas.microsoft.com/office/drawing/2014/main" id="{0D8EFEDD-6554-4991-A421-705268D4229D}"/>
              </a:ext>
            </a:extLst>
          </p:cNvPr>
          <p:cNvSpPr/>
          <p:nvPr/>
        </p:nvSpPr>
        <p:spPr>
          <a:xfrm>
            <a:off x="4736329" y="4445009"/>
            <a:ext cx="5920153" cy="720725"/>
          </a:xfrm>
          <a:prstGeom prst="roundRect">
            <a:avLst/>
          </a:prstGeom>
          <a:noFill/>
          <a:ln w="190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21" name="Rechteck: abgerundete Ecken 20">
            <a:extLst>
              <a:ext uri="{FF2B5EF4-FFF2-40B4-BE49-F238E27FC236}">
                <a16:creationId xmlns:a16="http://schemas.microsoft.com/office/drawing/2014/main" id="{FFF986C3-EB96-414B-92EC-AEEF51FDC8FB}"/>
              </a:ext>
            </a:extLst>
          </p:cNvPr>
          <p:cNvSpPr/>
          <p:nvPr/>
        </p:nvSpPr>
        <p:spPr>
          <a:xfrm>
            <a:off x="4488339" y="5608223"/>
            <a:ext cx="6865461" cy="487777"/>
          </a:xfrm>
          <a:prstGeom prst="roundRect">
            <a:avLst/>
          </a:prstGeom>
          <a:noFill/>
          <a:ln w="190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109758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Define the Model</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p:txBody>
          <a:bodyPr/>
          <a:lstStyle/>
          <a:p>
            <a:r>
              <a:rPr lang="en-GB" dirty="0">
                <a:highlight>
                  <a:srgbClr val="FFFF00"/>
                </a:highlight>
              </a:rPr>
              <a:t>Initialization</a:t>
            </a:r>
            <a:r>
              <a:rPr lang="en-GB" dirty="0"/>
              <a:t> of Layers</a:t>
            </a:r>
            <a:endParaRPr lang="de-DE"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12</a:t>
            </a:fld>
            <a:endParaRPr lang="de-DE" dirty="0"/>
          </a:p>
        </p:txBody>
      </p:sp>
      <p:pic>
        <p:nvPicPr>
          <p:cNvPr id="8" name="Inhaltsplatzhalter 7">
            <a:extLst>
              <a:ext uri="{FF2B5EF4-FFF2-40B4-BE49-F238E27FC236}">
                <a16:creationId xmlns:a16="http://schemas.microsoft.com/office/drawing/2014/main" id="{206B6A9E-43AD-45C4-82F2-A8A438005E4A}"/>
              </a:ext>
            </a:extLst>
          </p:cNvPr>
          <p:cNvPicPr>
            <a:picLocks noGrp="1" noChangeAspect="1"/>
          </p:cNvPicPr>
          <p:nvPr>
            <p:ph idx="13"/>
          </p:nvPr>
        </p:nvPicPr>
        <p:blipFill>
          <a:blip r:embed="rId2"/>
          <a:stretch>
            <a:fillRect/>
          </a:stretch>
        </p:blipFill>
        <p:spPr>
          <a:xfrm>
            <a:off x="4616620" y="639417"/>
            <a:ext cx="6190395" cy="3250690"/>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674F2734-1038-4692-909F-DC08B4E10E90}"/>
              </a:ext>
            </a:extLst>
          </p:cNvPr>
          <p:cNvPicPr>
            <a:picLocks noChangeAspect="1"/>
          </p:cNvPicPr>
          <p:nvPr/>
        </p:nvPicPr>
        <p:blipFill>
          <a:blip r:embed="rId3"/>
          <a:stretch>
            <a:fillRect/>
          </a:stretch>
        </p:blipFill>
        <p:spPr>
          <a:xfrm>
            <a:off x="470307" y="2180493"/>
            <a:ext cx="3478986" cy="3996470"/>
          </a:xfrm>
          <a:prstGeom prst="rect">
            <a:avLst/>
          </a:prstGeom>
        </p:spPr>
      </p:pic>
      <p:sp>
        <p:nvSpPr>
          <p:cNvPr id="10" name="Textfeld 9">
            <a:extLst>
              <a:ext uri="{FF2B5EF4-FFF2-40B4-BE49-F238E27FC236}">
                <a16:creationId xmlns:a16="http://schemas.microsoft.com/office/drawing/2014/main" id="{BC6F8099-DE29-46FC-9BA9-BBC24485FE94}"/>
              </a:ext>
            </a:extLst>
          </p:cNvPr>
          <p:cNvSpPr txBox="1"/>
          <p:nvPr/>
        </p:nvSpPr>
        <p:spPr>
          <a:xfrm>
            <a:off x="4475372" y="4164399"/>
            <a:ext cx="7028873" cy="1754326"/>
          </a:xfrm>
          <a:prstGeom prst="rect">
            <a:avLst/>
          </a:prstGeom>
          <a:noFill/>
        </p:spPr>
        <p:txBody>
          <a:bodyPr wrap="square" rtlCol="0">
            <a:spAutoFit/>
          </a:bodyPr>
          <a:lstStyle/>
          <a:p>
            <a:pPr marL="285750" indent="-285750">
              <a:buFont typeface="Arial" panose="020B0604020202020204" pitchFamily="34" charset="0"/>
              <a:buChar char="•"/>
            </a:pPr>
            <a:r>
              <a:rPr lang="en-GB" dirty="0">
                <a:highlight>
                  <a:srgbClr val="FFFF00"/>
                </a:highlight>
              </a:rPr>
              <a:t>Forward</a:t>
            </a:r>
            <a:r>
              <a:rPr lang="en-GB" dirty="0"/>
              <a:t> Propagation: </a:t>
            </a:r>
            <a:br>
              <a:rPr lang="en-GB" dirty="0"/>
            </a:br>
            <a:r>
              <a:rPr lang="en-US" dirty="0"/>
              <a:t>The GCNConv layer, short for </a:t>
            </a:r>
            <a:r>
              <a:rPr lang="en-US" dirty="0">
                <a:highlight>
                  <a:srgbClr val="FFFF00"/>
                </a:highlight>
              </a:rPr>
              <a:t>Graph Convolutional Network </a:t>
            </a:r>
            <a:r>
              <a:rPr lang="en-US" dirty="0"/>
              <a:t>Convolution layer, is a key component of Graph Neural Networks (GNNs). It is designed to perform convolution operations on graph-structured data. GCNConv works on graphs, where nodes and edges represent relationships between entities. </a:t>
            </a:r>
            <a:endParaRPr lang="de-DE" dirty="0"/>
          </a:p>
        </p:txBody>
      </p:sp>
    </p:spTree>
    <p:extLst>
      <p:ext uri="{BB962C8B-B14F-4D97-AF65-F5344CB8AC3E}">
        <p14:creationId xmlns:p14="http://schemas.microsoft.com/office/powerpoint/2010/main" val="605744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81444-6E5C-4B41-AF38-637C32FDB345}"/>
              </a:ext>
            </a:extLst>
          </p:cNvPr>
          <p:cNvSpPr>
            <a:spLocks noGrp="1"/>
          </p:cNvSpPr>
          <p:nvPr>
            <p:ph type="title"/>
          </p:nvPr>
        </p:nvSpPr>
        <p:spPr/>
        <p:txBody>
          <a:bodyPr/>
          <a:lstStyle/>
          <a:p>
            <a:r>
              <a:rPr lang="en-GB" dirty="0"/>
              <a:t>Training Loop</a:t>
            </a:r>
            <a:endParaRPr lang="de-DE" dirty="0"/>
          </a:p>
        </p:txBody>
      </p:sp>
      <p:sp>
        <p:nvSpPr>
          <p:cNvPr id="3" name="Inhaltsplatzhalter 2">
            <a:extLst>
              <a:ext uri="{FF2B5EF4-FFF2-40B4-BE49-F238E27FC236}">
                <a16:creationId xmlns:a16="http://schemas.microsoft.com/office/drawing/2014/main" id="{BB546883-359A-4BFA-A0DA-A2810E6EA956}"/>
              </a:ext>
            </a:extLst>
          </p:cNvPr>
          <p:cNvSpPr>
            <a:spLocks noGrp="1"/>
          </p:cNvSpPr>
          <p:nvPr>
            <p:ph idx="1"/>
          </p:nvPr>
        </p:nvSpPr>
        <p:spPr>
          <a:xfrm>
            <a:off x="838200" y="1171575"/>
            <a:ext cx="3851031" cy="5005388"/>
          </a:xfrm>
        </p:spPr>
        <p:txBody>
          <a:bodyPr>
            <a:normAutofit fontScale="85000" lnSpcReduction="10000"/>
          </a:bodyPr>
          <a:lstStyle/>
          <a:p>
            <a:pPr marL="0" indent="0">
              <a:buNone/>
            </a:pPr>
            <a:r>
              <a:rPr lang="en-US" sz="2000" dirty="0"/>
              <a:t>Training loops in PyTorch always follow a particular basic shape. </a:t>
            </a:r>
          </a:p>
          <a:p>
            <a:r>
              <a:rPr lang="en-US" sz="2000" dirty="0"/>
              <a:t>They typically start by setting the model to training mode using </a:t>
            </a:r>
            <a:r>
              <a:rPr lang="en-US" sz="2000" dirty="0">
                <a:highlight>
                  <a:srgbClr val="00FF00"/>
                </a:highlight>
              </a:rPr>
              <a:t>model.train(),</a:t>
            </a:r>
            <a:r>
              <a:rPr lang="en-US" sz="2000" dirty="0"/>
              <a:t> followed by iterating through the data using a </a:t>
            </a:r>
            <a:r>
              <a:rPr lang="en-US" sz="2000" dirty="0">
                <a:highlight>
                  <a:srgbClr val="FFFF00"/>
                </a:highlight>
              </a:rPr>
              <a:t>DataLoader</a:t>
            </a:r>
            <a:r>
              <a:rPr lang="en-US" sz="2000" dirty="0"/>
              <a:t>. </a:t>
            </a:r>
          </a:p>
          <a:p>
            <a:r>
              <a:rPr lang="en-US" sz="2000" dirty="0"/>
              <a:t>For each batch, the gradients are zeroed (</a:t>
            </a:r>
            <a:r>
              <a:rPr lang="en-US" sz="2000" dirty="0" err="1">
                <a:highlight>
                  <a:srgbClr val="00FF00"/>
                </a:highlight>
              </a:rPr>
              <a:t>optimizer.zero_grad</a:t>
            </a:r>
            <a:r>
              <a:rPr lang="en-US" sz="2000" dirty="0">
                <a:highlight>
                  <a:srgbClr val="00FF00"/>
                </a:highlight>
              </a:rPr>
              <a:t>()</a:t>
            </a:r>
            <a:r>
              <a:rPr lang="en-US" sz="2000" dirty="0"/>
              <a:t>), </a:t>
            </a:r>
            <a:r>
              <a:rPr lang="en-US" sz="2000" dirty="0">
                <a:highlight>
                  <a:srgbClr val="FFFF00"/>
                </a:highlight>
              </a:rPr>
              <a:t>predictions</a:t>
            </a:r>
            <a:r>
              <a:rPr lang="en-US" sz="2000" dirty="0"/>
              <a:t> are made using the model, and the </a:t>
            </a:r>
            <a:r>
              <a:rPr lang="en-US" sz="2000" dirty="0">
                <a:highlight>
                  <a:srgbClr val="FFFF00"/>
                </a:highlight>
              </a:rPr>
              <a:t>loss</a:t>
            </a:r>
            <a:r>
              <a:rPr lang="en-US" sz="2000" dirty="0"/>
              <a:t> is computed with a loss function (e.g., </a:t>
            </a:r>
            <a:r>
              <a:rPr lang="en-US" sz="2000" dirty="0" err="1"/>
              <a:t>nn.MSELoss</a:t>
            </a:r>
            <a:r>
              <a:rPr lang="en-US" sz="2000" dirty="0"/>
              <a:t>). </a:t>
            </a:r>
          </a:p>
          <a:p>
            <a:r>
              <a:rPr lang="en-US" sz="2000" dirty="0"/>
              <a:t>The </a:t>
            </a:r>
            <a:r>
              <a:rPr lang="en-US" sz="2000" dirty="0" err="1">
                <a:highlight>
                  <a:srgbClr val="00FF00"/>
                </a:highlight>
              </a:rPr>
              <a:t>loss.backward</a:t>
            </a:r>
            <a:r>
              <a:rPr lang="en-US" sz="2000" dirty="0">
                <a:highlight>
                  <a:srgbClr val="00FF00"/>
                </a:highlight>
              </a:rPr>
              <a:t>(</a:t>
            </a:r>
            <a:r>
              <a:rPr lang="en-US" sz="2000" dirty="0"/>
              <a:t>) call computes the gradients, which are then used by the </a:t>
            </a:r>
            <a:r>
              <a:rPr lang="en-US" sz="2000" dirty="0">
                <a:highlight>
                  <a:srgbClr val="FFFF00"/>
                </a:highlight>
              </a:rPr>
              <a:t>optimizer</a:t>
            </a:r>
            <a:r>
              <a:rPr lang="en-US" sz="2000" dirty="0"/>
              <a:t> (e.g., </a:t>
            </a:r>
            <a:r>
              <a:rPr lang="en-US" sz="2000" dirty="0" err="1">
                <a:highlight>
                  <a:srgbClr val="00FF00"/>
                </a:highlight>
              </a:rPr>
              <a:t>optimizer.step</a:t>
            </a:r>
            <a:r>
              <a:rPr lang="en-US" sz="2000" dirty="0">
                <a:highlight>
                  <a:srgbClr val="00FF00"/>
                </a:highlight>
              </a:rPr>
              <a:t>()</a:t>
            </a:r>
            <a:r>
              <a:rPr lang="en-US" sz="2000" dirty="0"/>
              <a:t>) to update the model's weights. </a:t>
            </a:r>
          </a:p>
          <a:p>
            <a:r>
              <a:rPr lang="en-US" sz="2000" dirty="0"/>
              <a:t>This process repeats for multiple epochs, and at the end of each epoch, </a:t>
            </a:r>
            <a:r>
              <a:rPr lang="en-US" sz="2000" dirty="0">
                <a:highlight>
                  <a:srgbClr val="FFFF00"/>
                </a:highlight>
              </a:rPr>
              <a:t>performance</a:t>
            </a:r>
            <a:r>
              <a:rPr lang="en-US" sz="2000" dirty="0"/>
              <a:t> on the validation or test set is usually evaluated with </a:t>
            </a:r>
            <a:r>
              <a:rPr lang="en-US" sz="2000" dirty="0" err="1">
                <a:highlight>
                  <a:srgbClr val="00FF00"/>
                </a:highlight>
              </a:rPr>
              <a:t>model.eval</a:t>
            </a:r>
            <a:r>
              <a:rPr lang="en-US" sz="2000" dirty="0">
                <a:highlight>
                  <a:srgbClr val="00FF00"/>
                </a:highlight>
              </a:rPr>
              <a:t>() </a:t>
            </a:r>
            <a:r>
              <a:rPr lang="en-US" sz="2000" dirty="0"/>
              <a:t> to track progress.</a:t>
            </a:r>
            <a:endParaRPr lang="de-DE" sz="2000" dirty="0"/>
          </a:p>
        </p:txBody>
      </p:sp>
      <p:sp>
        <p:nvSpPr>
          <p:cNvPr id="4" name="Datumsplatzhalter 3">
            <a:extLst>
              <a:ext uri="{FF2B5EF4-FFF2-40B4-BE49-F238E27FC236}">
                <a16:creationId xmlns:a16="http://schemas.microsoft.com/office/drawing/2014/main" id="{C2F36EAD-C86E-4932-8E6D-1A0C7B810D95}"/>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5FF05620-805A-41F7-B01E-7FC3C19A61D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33320AAB-88C6-4213-B53A-ABCE95D484FF}"/>
              </a:ext>
            </a:extLst>
          </p:cNvPr>
          <p:cNvSpPr>
            <a:spLocks noGrp="1"/>
          </p:cNvSpPr>
          <p:nvPr>
            <p:ph type="sldNum" sz="quarter" idx="12"/>
          </p:nvPr>
        </p:nvSpPr>
        <p:spPr/>
        <p:txBody>
          <a:bodyPr/>
          <a:lstStyle/>
          <a:p>
            <a:fld id="{C7AA53B9-472A-452D-85DC-3848F0CED037}" type="slidenum">
              <a:rPr lang="de-DE" smtClean="0"/>
              <a:pPr/>
              <a:t>13</a:t>
            </a:fld>
            <a:endParaRPr lang="de-DE" dirty="0"/>
          </a:p>
        </p:txBody>
      </p:sp>
      <p:pic>
        <p:nvPicPr>
          <p:cNvPr id="8" name="Inhaltsplatzhalter 7">
            <a:extLst>
              <a:ext uri="{FF2B5EF4-FFF2-40B4-BE49-F238E27FC236}">
                <a16:creationId xmlns:a16="http://schemas.microsoft.com/office/drawing/2014/main" id="{421E4B65-C307-4792-85E5-2DFDDDC5244F}"/>
              </a:ext>
            </a:extLst>
          </p:cNvPr>
          <p:cNvPicPr>
            <a:picLocks noGrp="1" noChangeAspect="1"/>
          </p:cNvPicPr>
          <p:nvPr>
            <p:ph idx="13"/>
          </p:nvPr>
        </p:nvPicPr>
        <p:blipFill>
          <a:blip r:embed="rId2"/>
          <a:stretch>
            <a:fillRect/>
          </a:stretch>
        </p:blipFill>
        <p:spPr>
          <a:xfrm>
            <a:off x="5034172" y="174869"/>
            <a:ext cx="5233363" cy="2251563"/>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F2BA6F77-D134-4399-9A7B-9593650196B0}"/>
              </a:ext>
            </a:extLst>
          </p:cNvPr>
          <p:cNvPicPr>
            <a:picLocks noChangeAspect="1"/>
          </p:cNvPicPr>
          <p:nvPr/>
        </p:nvPicPr>
        <p:blipFill>
          <a:blip r:embed="rId3"/>
          <a:stretch>
            <a:fillRect/>
          </a:stretch>
        </p:blipFill>
        <p:spPr>
          <a:xfrm>
            <a:off x="5034172" y="2605819"/>
            <a:ext cx="5590931" cy="4067761"/>
          </a:xfrm>
          <a:prstGeom prst="rect">
            <a:avLst/>
          </a:prstGeom>
          <a:ln>
            <a:noFill/>
          </a:ln>
          <a:effectLst>
            <a:outerShdw blurRad="292100" dist="139700" dir="2700000" algn="tl" rotWithShape="0">
              <a:srgbClr val="333333">
                <a:alpha val="65000"/>
              </a:srgbClr>
            </a:outerShdw>
          </a:effectLst>
        </p:spPr>
      </p:pic>
      <p:sp>
        <p:nvSpPr>
          <p:cNvPr id="13" name="Rechteck: abgerundete Ecken 12">
            <a:extLst>
              <a:ext uri="{FF2B5EF4-FFF2-40B4-BE49-F238E27FC236}">
                <a16:creationId xmlns:a16="http://schemas.microsoft.com/office/drawing/2014/main" id="{2D9D635E-164B-448E-87DD-3A8B33F502A9}"/>
              </a:ext>
            </a:extLst>
          </p:cNvPr>
          <p:cNvSpPr/>
          <p:nvPr/>
        </p:nvSpPr>
        <p:spPr>
          <a:xfrm>
            <a:off x="5486609" y="3816809"/>
            <a:ext cx="3790253" cy="2287006"/>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405149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5D502B-9A32-4D84-9523-F34B8B1748EB}"/>
              </a:ext>
            </a:extLst>
          </p:cNvPr>
          <p:cNvSpPr>
            <a:spLocks noGrp="1"/>
          </p:cNvSpPr>
          <p:nvPr>
            <p:ph type="title"/>
          </p:nvPr>
        </p:nvSpPr>
        <p:spPr/>
        <p:txBody>
          <a:bodyPr/>
          <a:lstStyle/>
          <a:p>
            <a:r>
              <a:rPr lang="en-GB" dirty="0"/>
              <a:t>Development of the Loss Function</a:t>
            </a:r>
            <a:endParaRPr lang="de-DE" dirty="0"/>
          </a:p>
        </p:txBody>
      </p:sp>
      <p:sp>
        <p:nvSpPr>
          <p:cNvPr id="3" name="Inhaltsplatzhalter 2">
            <a:extLst>
              <a:ext uri="{FF2B5EF4-FFF2-40B4-BE49-F238E27FC236}">
                <a16:creationId xmlns:a16="http://schemas.microsoft.com/office/drawing/2014/main" id="{6F2104F2-33F6-44E5-BC9B-D950FC01CBAD}"/>
              </a:ext>
            </a:extLst>
          </p:cNvPr>
          <p:cNvSpPr>
            <a:spLocks noGrp="1"/>
          </p:cNvSpPr>
          <p:nvPr>
            <p:ph idx="1"/>
          </p:nvPr>
        </p:nvSpPr>
        <p:spPr/>
        <p:txBody>
          <a:bodyPr>
            <a:normAutofit/>
          </a:bodyPr>
          <a:lstStyle/>
          <a:p>
            <a:r>
              <a:rPr lang="en-GB" dirty="0"/>
              <a:t>We evaluate the </a:t>
            </a:r>
            <a:r>
              <a:rPr lang="en-GB" dirty="0">
                <a:highlight>
                  <a:srgbClr val="FFFF00"/>
                </a:highlight>
              </a:rPr>
              <a:t>model performance </a:t>
            </a:r>
            <a:r>
              <a:rPr lang="en-GB" dirty="0"/>
              <a:t>on the evaluation test set, which is has not seen before. </a:t>
            </a:r>
          </a:p>
          <a:p>
            <a:r>
              <a:rPr lang="en-GB" dirty="0"/>
              <a:t>The red and blue curves show the current model performance on the training data set and the </a:t>
            </a:r>
            <a:r>
              <a:rPr lang="en-GB" dirty="0">
                <a:highlight>
                  <a:srgbClr val="FFFF00"/>
                </a:highlight>
              </a:rPr>
              <a:t>test data set</a:t>
            </a:r>
            <a:r>
              <a:rPr lang="en-GB" dirty="0"/>
              <a:t>. </a:t>
            </a:r>
            <a:endParaRPr lang="de-DE" dirty="0"/>
          </a:p>
        </p:txBody>
      </p:sp>
      <p:sp>
        <p:nvSpPr>
          <p:cNvPr id="4" name="Datumsplatzhalter 3">
            <a:extLst>
              <a:ext uri="{FF2B5EF4-FFF2-40B4-BE49-F238E27FC236}">
                <a16:creationId xmlns:a16="http://schemas.microsoft.com/office/drawing/2014/main" id="{9E3CCC52-2E18-4267-956A-E6B7683CD1BD}"/>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74379627-2519-4FF9-A481-8411A2E57A1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2C961F1-3E95-4245-A1FE-375AF099BBBA}"/>
              </a:ext>
            </a:extLst>
          </p:cNvPr>
          <p:cNvSpPr>
            <a:spLocks noGrp="1"/>
          </p:cNvSpPr>
          <p:nvPr>
            <p:ph type="sldNum" sz="quarter" idx="12"/>
          </p:nvPr>
        </p:nvSpPr>
        <p:spPr/>
        <p:txBody>
          <a:bodyPr/>
          <a:lstStyle/>
          <a:p>
            <a:fld id="{C7AA53B9-472A-452D-85DC-3848F0CED037}" type="slidenum">
              <a:rPr lang="de-DE" smtClean="0"/>
              <a:pPr/>
              <a:t>14</a:t>
            </a:fld>
            <a:endParaRPr lang="de-DE" dirty="0"/>
          </a:p>
        </p:txBody>
      </p:sp>
      <p:pic>
        <p:nvPicPr>
          <p:cNvPr id="8" name="Inhaltsplatzhalter 7">
            <a:extLst>
              <a:ext uri="{FF2B5EF4-FFF2-40B4-BE49-F238E27FC236}">
                <a16:creationId xmlns:a16="http://schemas.microsoft.com/office/drawing/2014/main" id="{FD8D4C2D-1B86-4007-820E-09619BE38577}"/>
              </a:ext>
            </a:extLst>
          </p:cNvPr>
          <p:cNvPicPr>
            <a:picLocks noGrp="1" noChangeAspect="1"/>
          </p:cNvPicPr>
          <p:nvPr>
            <p:ph idx="13"/>
          </p:nvPr>
        </p:nvPicPr>
        <p:blipFill>
          <a:blip r:embed="rId2"/>
          <a:stretch>
            <a:fillRect/>
          </a:stretch>
        </p:blipFill>
        <p:spPr>
          <a:xfrm>
            <a:off x="5188805" y="209074"/>
            <a:ext cx="5337536" cy="3219926"/>
          </a:xfrm>
          <a:prstGeom prst="rect">
            <a:avLst/>
          </a:prstGeom>
          <a:ln>
            <a:noFill/>
          </a:ln>
          <a:effectLst>
            <a:outerShdw blurRad="292100" dist="139700" dir="2700000" algn="tl" rotWithShape="0">
              <a:srgbClr val="333333">
                <a:alpha val="65000"/>
              </a:srgbClr>
            </a:outerShdw>
          </a:effectLst>
        </p:spPr>
      </p:pic>
      <p:pic>
        <p:nvPicPr>
          <p:cNvPr id="7172" name="Picture 4">
            <a:extLst>
              <a:ext uri="{FF2B5EF4-FFF2-40B4-BE49-F238E27FC236}">
                <a16:creationId xmlns:a16="http://schemas.microsoft.com/office/drawing/2014/main" id="{12228065-278E-4FAA-91BE-5531C3611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829" y="3885223"/>
            <a:ext cx="7411141" cy="2014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D17BAE-5064-4A50-B004-E47B001A2E27}"/>
              </a:ext>
            </a:extLst>
          </p:cNvPr>
          <p:cNvPicPr>
            <a:picLocks noChangeAspect="1"/>
          </p:cNvPicPr>
          <p:nvPr/>
        </p:nvPicPr>
        <p:blipFill>
          <a:blip r:embed="rId4"/>
          <a:stretch>
            <a:fillRect/>
          </a:stretch>
        </p:blipFill>
        <p:spPr>
          <a:xfrm>
            <a:off x="5314462" y="4057162"/>
            <a:ext cx="5651988" cy="467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468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Testing the Learning Results, Visualization</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p:txBody>
          <a:bodyPr/>
          <a:lstStyle/>
          <a:p>
            <a:r>
              <a:rPr lang="en-GB" dirty="0"/>
              <a:t>For </a:t>
            </a:r>
            <a:r>
              <a:rPr lang="en-GB" dirty="0">
                <a:highlight>
                  <a:srgbClr val="FFFF00"/>
                </a:highlight>
              </a:rPr>
              <a:t>testing</a:t>
            </a:r>
            <a:r>
              <a:rPr lang="en-GB" dirty="0"/>
              <a:t> the outcome, we </a:t>
            </a:r>
            <a:r>
              <a:rPr lang="en-GB" dirty="0">
                <a:highlight>
                  <a:srgbClr val="FFFF00"/>
                </a:highlight>
              </a:rPr>
              <a:t>display</a:t>
            </a:r>
            <a:r>
              <a:rPr lang="en-GB" dirty="0"/>
              <a:t> some concrete examples. </a:t>
            </a:r>
          </a:p>
          <a:p>
            <a:endParaRPr lang="de-DE"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15</a:t>
            </a:fld>
            <a:endParaRPr lang="de-DE" dirty="0"/>
          </a:p>
        </p:txBody>
      </p:sp>
      <p:pic>
        <p:nvPicPr>
          <p:cNvPr id="8" name="Inhaltsplatzhalter 7">
            <a:extLst>
              <a:ext uri="{FF2B5EF4-FFF2-40B4-BE49-F238E27FC236}">
                <a16:creationId xmlns:a16="http://schemas.microsoft.com/office/drawing/2014/main" id="{6714E55C-93A7-4009-8490-86E05EAF1431}"/>
              </a:ext>
            </a:extLst>
          </p:cNvPr>
          <p:cNvPicPr>
            <a:picLocks noGrp="1" noChangeAspect="1"/>
          </p:cNvPicPr>
          <p:nvPr>
            <p:ph idx="13"/>
          </p:nvPr>
        </p:nvPicPr>
        <p:blipFill>
          <a:blip r:embed="rId2"/>
          <a:stretch>
            <a:fillRect/>
          </a:stretch>
        </p:blipFill>
        <p:spPr>
          <a:xfrm>
            <a:off x="4581051" y="945173"/>
            <a:ext cx="7001349" cy="3416056"/>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FC96BBF0-8665-4EAD-8562-05721FE6DFED}"/>
              </a:ext>
            </a:extLst>
          </p:cNvPr>
          <p:cNvPicPr>
            <a:picLocks noChangeAspect="1"/>
          </p:cNvPicPr>
          <p:nvPr/>
        </p:nvPicPr>
        <p:blipFill rotWithShape="1">
          <a:blip r:embed="rId3"/>
          <a:srcRect r="12666"/>
          <a:stretch/>
        </p:blipFill>
        <p:spPr>
          <a:xfrm>
            <a:off x="523631" y="3064856"/>
            <a:ext cx="3884246" cy="3045550"/>
          </a:xfrm>
          <a:prstGeom prst="rect">
            <a:avLst/>
          </a:prstGeom>
          <a:ln>
            <a:noFill/>
          </a:ln>
          <a:effectLst>
            <a:outerShdw blurRad="292100" dist="139700" dir="2700000" algn="tl" rotWithShape="0">
              <a:srgbClr val="333333">
                <a:alpha val="65000"/>
              </a:srgbClr>
            </a:outerShdw>
          </a:effectLst>
        </p:spPr>
      </p:pic>
      <p:pic>
        <p:nvPicPr>
          <p:cNvPr id="5122" name="Picture 2">
            <a:extLst>
              <a:ext uri="{FF2B5EF4-FFF2-40B4-BE49-F238E27FC236}">
                <a16:creationId xmlns:a16="http://schemas.microsoft.com/office/drawing/2014/main" id="{CAADE33B-A363-4839-9A8A-B015CD65E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051" y="4530291"/>
            <a:ext cx="6424246" cy="18260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8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28A510-9124-4D4E-9714-F932A8D1AE49}"/>
              </a:ext>
            </a:extLst>
          </p:cNvPr>
          <p:cNvSpPr>
            <a:spLocks noGrp="1"/>
          </p:cNvSpPr>
          <p:nvPr>
            <p:ph type="title"/>
          </p:nvPr>
        </p:nvSpPr>
        <p:spPr/>
        <p:txBody>
          <a:bodyPr/>
          <a:lstStyle/>
          <a:p>
            <a:r>
              <a:rPr lang="en-GB" dirty="0"/>
              <a:t>Examples from the Full Data Set</a:t>
            </a:r>
            <a:endParaRPr lang="de-DE" dirty="0"/>
          </a:p>
        </p:txBody>
      </p:sp>
      <p:sp>
        <p:nvSpPr>
          <p:cNvPr id="4" name="Datumsplatzhalter 3">
            <a:extLst>
              <a:ext uri="{FF2B5EF4-FFF2-40B4-BE49-F238E27FC236}">
                <a16:creationId xmlns:a16="http://schemas.microsoft.com/office/drawing/2014/main" id="{4977209C-F268-4296-B488-30D1435F78D7}"/>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B2D877F5-FFD5-4683-AAA6-535334B30CC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2C35B54-A33B-4CA6-8744-D8ABFB25F193}"/>
              </a:ext>
            </a:extLst>
          </p:cNvPr>
          <p:cNvSpPr>
            <a:spLocks noGrp="1"/>
          </p:cNvSpPr>
          <p:nvPr>
            <p:ph type="sldNum" sz="quarter" idx="12"/>
          </p:nvPr>
        </p:nvSpPr>
        <p:spPr/>
        <p:txBody>
          <a:bodyPr/>
          <a:lstStyle/>
          <a:p>
            <a:fld id="{C7AA53B9-472A-452D-85DC-3848F0CED037}" type="slidenum">
              <a:rPr lang="de-DE" smtClean="0"/>
              <a:pPr/>
              <a:t>16</a:t>
            </a:fld>
            <a:endParaRPr lang="de-DE" dirty="0"/>
          </a:p>
        </p:txBody>
      </p:sp>
      <p:pic>
        <p:nvPicPr>
          <p:cNvPr id="8198" name="Picture 6">
            <a:extLst>
              <a:ext uri="{FF2B5EF4-FFF2-40B4-BE49-F238E27FC236}">
                <a16:creationId xmlns:a16="http://schemas.microsoft.com/office/drawing/2014/main" id="{011F0D34-965B-4BD3-96F4-656E9041F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56"/>
          <a:stretch/>
        </p:blipFill>
        <p:spPr bwMode="auto">
          <a:xfrm>
            <a:off x="504091" y="3367345"/>
            <a:ext cx="5115171" cy="2989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2ECD5471-A172-479F-ADE8-8973C052FD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218"/>
          <a:stretch/>
        </p:blipFill>
        <p:spPr bwMode="auto">
          <a:xfrm>
            <a:off x="5877169" y="2539512"/>
            <a:ext cx="5947508" cy="34655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B75BBA8F-FE1C-4AA9-9FBC-C3ED65FACAB5}"/>
              </a:ext>
            </a:extLst>
          </p:cNvPr>
          <p:cNvPicPr>
            <a:picLocks noChangeAspect="1"/>
          </p:cNvPicPr>
          <p:nvPr/>
        </p:nvPicPr>
        <p:blipFill rotWithShape="1">
          <a:blip r:embed="rId4"/>
          <a:srcRect r="51218"/>
          <a:stretch/>
        </p:blipFill>
        <p:spPr>
          <a:xfrm>
            <a:off x="605693" y="952796"/>
            <a:ext cx="4118708" cy="2399477"/>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289728AD-F25F-4530-B6FF-68A0DFF49A85}"/>
              </a:ext>
            </a:extLst>
          </p:cNvPr>
          <p:cNvPicPr>
            <a:picLocks noChangeAspect="1"/>
          </p:cNvPicPr>
          <p:nvPr/>
        </p:nvPicPr>
        <p:blipFill rotWithShape="1">
          <a:blip r:embed="rId5"/>
          <a:srcRect r="51795"/>
          <a:stretch/>
        </p:blipFill>
        <p:spPr>
          <a:xfrm>
            <a:off x="5877169" y="313710"/>
            <a:ext cx="3649784" cy="2151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0737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highlight>
                  <a:srgbClr val="00FFFF"/>
                </a:highlight>
              </a:rPr>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547283" y="281644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17</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18/09/2024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974354" y="277172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2.2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941588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The </a:t>
            </a:r>
            <a:r>
              <a:rPr lang="de-DE" dirty="0" err="1"/>
              <a:t>idea</a:t>
            </a:r>
            <a:r>
              <a:rPr lang="de-DE" dirty="0"/>
              <a:t> of Encoder-Decoder Neural Networks</a:t>
            </a:r>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a:xfrm>
            <a:off x="838200" y="1171574"/>
            <a:ext cx="3410527" cy="5184775"/>
          </a:xfrm>
        </p:spPr>
        <p:txBody>
          <a:bodyPr>
            <a:noAutofit/>
          </a:bodyPr>
          <a:lstStyle/>
          <a:p>
            <a:pPr marL="0" indent="0">
              <a:buNone/>
            </a:pPr>
            <a:r>
              <a:rPr lang="en-US" sz="2000" dirty="0"/>
              <a:t>The encoder-decoder architecture can be used to </a:t>
            </a:r>
            <a:r>
              <a:rPr lang="en-US" sz="2000" b="1" dirty="0">
                <a:highlight>
                  <a:srgbClr val="FFFF00"/>
                </a:highlight>
              </a:rPr>
              <a:t>compress</a:t>
            </a:r>
            <a:r>
              <a:rPr lang="en-US" sz="2000" dirty="0"/>
              <a:t> an image into a smaller, more meaningful representation (like finding the important features) and to </a:t>
            </a:r>
            <a:r>
              <a:rPr lang="en-US" sz="2000" b="1" dirty="0">
                <a:highlight>
                  <a:srgbClr val="FFFF00"/>
                </a:highlight>
              </a:rPr>
              <a:t>reconstruct</a:t>
            </a:r>
            <a:r>
              <a:rPr lang="en-US" sz="2000" dirty="0"/>
              <a:t> it back into an image. This has two parts:</a:t>
            </a:r>
          </a:p>
          <a:p>
            <a:r>
              <a:rPr lang="en-US" sz="2000" b="1" dirty="0">
                <a:highlight>
                  <a:srgbClr val="FFFF00"/>
                </a:highlight>
              </a:rPr>
              <a:t>Encoder</a:t>
            </a:r>
            <a:r>
              <a:rPr lang="en-US" sz="2000" dirty="0"/>
              <a:t>: This part compresses (encodes) the input (image) into a smaller, abstract representation.</a:t>
            </a:r>
          </a:p>
          <a:p>
            <a:r>
              <a:rPr lang="en-US" sz="2000" b="1" dirty="0">
                <a:highlight>
                  <a:srgbClr val="FFFF00"/>
                </a:highlight>
              </a:rPr>
              <a:t>Decoder</a:t>
            </a:r>
            <a:r>
              <a:rPr lang="en-US" sz="2000" dirty="0"/>
              <a:t>: This part takes the compressed representation and reconstructs (decodes) it back into the original form (image).</a:t>
            </a:r>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18</a:t>
            </a:fld>
            <a:endParaRPr lang="de-DE" dirty="0"/>
          </a:p>
        </p:txBody>
      </p:sp>
      <p:sp>
        <p:nvSpPr>
          <p:cNvPr id="9" name="Inhaltsplatzhalter 8">
            <a:extLst>
              <a:ext uri="{FF2B5EF4-FFF2-40B4-BE49-F238E27FC236}">
                <a16:creationId xmlns:a16="http://schemas.microsoft.com/office/drawing/2014/main" id="{7B1CBDE1-BEE7-4417-808A-F72F0CCC4A84}"/>
              </a:ext>
            </a:extLst>
          </p:cNvPr>
          <p:cNvSpPr>
            <a:spLocks noGrp="1"/>
          </p:cNvSpPr>
          <p:nvPr>
            <p:ph idx="13"/>
          </p:nvPr>
        </p:nvSpPr>
        <p:spPr>
          <a:xfrm>
            <a:off x="4415214" y="1665957"/>
            <a:ext cx="7476372" cy="4770098"/>
          </a:xfrm>
        </p:spPr>
        <p:txBody>
          <a:bodyPr>
            <a:normAutofit/>
          </a:bodyPr>
          <a:lstStyle/>
          <a:p>
            <a:pPr marL="0" indent="0">
              <a:lnSpc>
                <a:spcPct val="100000"/>
              </a:lnSpc>
              <a:buNone/>
            </a:pPr>
            <a:r>
              <a:rPr lang="en-US" sz="1800" dirty="0"/>
              <a:t>The </a:t>
            </a:r>
            <a:r>
              <a:rPr lang="en-US" sz="1800" b="1" dirty="0">
                <a:highlight>
                  <a:srgbClr val="FFFF00"/>
                </a:highlight>
              </a:rPr>
              <a:t>encoder</a:t>
            </a:r>
            <a:r>
              <a:rPr lang="en-US" sz="1800" dirty="0"/>
              <a:t> takes in an image and processes it through several steps to shrink it down into a more compact form. It consists of:</a:t>
            </a:r>
          </a:p>
          <a:p>
            <a:pPr>
              <a:lnSpc>
                <a:spcPct val="100000"/>
              </a:lnSpc>
            </a:pPr>
            <a:r>
              <a:rPr lang="en-US" sz="1800" b="1" dirty="0"/>
              <a:t>Input Image</a:t>
            </a:r>
            <a:r>
              <a:rPr lang="en-US" sz="1800" dirty="0"/>
              <a:t>: A 2D image, typically represented as a matrix of pixel values (e.g., 28x28 pixels for grayscale images or 64x64 for color images).</a:t>
            </a:r>
          </a:p>
          <a:p>
            <a:pPr>
              <a:lnSpc>
                <a:spcPct val="100000"/>
              </a:lnSpc>
            </a:pPr>
            <a:r>
              <a:rPr lang="en-US" sz="1800" b="1" dirty="0"/>
              <a:t>Convolutional Layers</a:t>
            </a:r>
            <a:r>
              <a:rPr lang="en-US" sz="1800" dirty="0"/>
              <a:t>: These layers apply </a:t>
            </a:r>
            <a:r>
              <a:rPr lang="en-US" sz="1800" dirty="0">
                <a:highlight>
                  <a:srgbClr val="FFFF00"/>
                </a:highlight>
              </a:rPr>
              <a:t>filters</a:t>
            </a:r>
            <a:r>
              <a:rPr lang="en-US" sz="1800" dirty="0"/>
              <a:t> that scan over the image and extract important </a:t>
            </a:r>
            <a:r>
              <a:rPr lang="en-US" sz="1800" dirty="0">
                <a:highlight>
                  <a:srgbClr val="FFFF00"/>
                </a:highlight>
              </a:rPr>
              <a:t>features</a:t>
            </a:r>
            <a:r>
              <a:rPr lang="en-US" sz="1800" dirty="0"/>
              <a:t>, like edges, textures, or patterns. Each filter creates a "feature map" that represents the important features detected in the image.</a:t>
            </a:r>
          </a:p>
          <a:p>
            <a:pPr>
              <a:lnSpc>
                <a:spcPct val="100000"/>
              </a:lnSpc>
            </a:pPr>
            <a:r>
              <a:rPr lang="en-US" sz="1800" b="1" dirty="0"/>
              <a:t>Pooling Layers</a:t>
            </a:r>
            <a:r>
              <a:rPr lang="en-US" sz="1800" dirty="0"/>
              <a:t>: These layers </a:t>
            </a:r>
            <a:r>
              <a:rPr lang="en-US" sz="1800" dirty="0" err="1"/>
              <a:t>downsample</a:t>
            </a:r>
            <a:r>
              <a:rPr lang="en-US" sz="1800" dirty="0"/>
              <a:t> the feature maps, reducing the image's size while keeping important information. Think of it as shrinking the image while retaining the key patterns.</a:t>
            </a:r>
          </a:p>
          <a:p>
            <a:pPr>
              <a:lnSpc>
                <a:spcPct val="100000"/>
              </a:lnSpc>
            </a:pPr>
            <a:r>
              <a:rPr lang="en-US" sz="1800" b="1" dirty="0"/>
              <a:t>Bottleneck</a:t>
            </a:r>
            <a:r>
              <a:rPr lang="en-US" sz="1800" dirty="0"/>
              <a:t>: After several convolution and pooling steps, you reach the </a:t>
            </a:r>
            <a:r>
              <a:rPr lang="en-US" sz="1800" dirty="0">
                <a:highlight>
                  <a:srgbClr val="CE890A"/>
                </a:highlight>
              </a:rPr>
              <a:t>bottleneck layer</a:t>
            </a:r>
            <a:r>
              <a:rPr lang="en-US" sz="1800" dirty="0"/>
              <a:t> (in orange), which is the smallest and most compressed version of the image, also called the </a:t>
            </a:r>
            <a:r>
              <a:rPr lang="en-US" sz="1800" b="1" dirty="0">
                <a:highlight>
                  <a:srgbClr val="FFFF00"/>
                </a:highlight>
              </a:rPr>
              <a:t>latent space</a:t>
            </a:r>
            <a:r>
              <a:rPr lang="en-US" sz="1800" dirty="0"/>
              <a:t> or </a:t>
            </a:r>
            <a:r>
              <a:rPr lang="en-US" sz="1800" b="1" dirty="0">
                <a:highlight>
                  <a:srgbClr val="FFFF00"/>
                </a:highlight>
              </a:rPr>
              <a:t>feature representation</a:t>
            </a:r>
            <a:r>
              <a:rPr lang="en-US" sz="1800" dirty="0"/>
              <a:t>. This captures the most essential information about the input image.</a:t>
            </a:r>
          </a:p>
          <a:p>
            <a:endParaRPr lang="de-DE" dirty="0"/>
          </a:p>
        </p:txBody>
      </p:sp>
      <p:pic>
        <p:nvPicPr>
          <p:cNvPr id="2054" name="Picture 6">
            <a:extLst>
              <a:ext uri="{FF2B5EF4-FFF2-40B4-BE49-F238E27FC236}">
                <a16:creationId xmlns:a16="http://schemas.microsoft.com/office/drawing/2014/main" id="{07587A9C-51BC-47FE-8411-DEB4E1422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64" t="11048" r="17070" b="10763"/>
          <a:stretch/>
        </p:blipFill>
        <p:spPr bwMode="auto">
          <a:xfrm>
            <a:off x="7135368" y="275431"/>
            <a:ext cx="2950464" cy="1454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7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The </a:t>
            </a:r>
            <a:r>
              <a:rPr lang="de-DE" dirty="0" err="1"/>
              <a:t>idea</a:t>
            </a:r>
            <a:r>
              <a:rPr lang="de-DE" dirty="0"/>
              <a:t> of Encoder-Decoder Neural Networks</a:t>
            </a:r>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a:xfrm>
            <a:off x="838200" y="1171575"/>
            <a:ext cx="4114800" cy="5005388"/>
          </a:xfrm>
        </p:spPr>
        <p:txBody>
          <a:bodyPr>
            <a:normAutofit fontScale="70000" lnSpcReduction="20000"/>
          </a:bodyPr>
          <a:lstStyle/>
          <a:p>
            <a:pPr marL="0" indent="0">
              <a:lnSpc>
                <a:spcPct val="120000"/>
              </a:lnSpc>
              <a:buNone/>
            </a:pPr>
            <a:r>
              <a:rPr lang="en-US" dirty="0"/>
              <a:t>Why Use Encoder-Decoders?</a:t>
            </a:r>
          </a:p>
          <a:p>
            <a:pPr>
              <a:lnSpc>
                <a:spcPct val="120000"/>
              </a:lnSpc>
            </a:pPr>
            <a:r>
              <a:rPr lang="en-US" b="1" dirty="0">
                <a:highlight>
                  <a:srgbClr val="FFFF00"/>
                </a:highlight>
              </a:rPr>
              <a:t>Compression</a:t>
            </a:r>
            <a:r>
              <a:rPr lang="en-US" b="1" dirty="0"/>
              <a:t>:</a:t>
            </a:r>
            <a:r>
              <a:rPr lang="en-US" dirty="0"/>
              <a:t> The encoder compresses the input image into a much smaller representation, which is useful for things like removing noise or finding only the essential information in an image.</a:t>
            </a:r>
          </a:p>
          <a:p>
            <a:pPr>
              <a:lnSpc>
                <a:spcPct val="120000"/>
              </a:lnSpc>
            </a:pPr>
            <a:r>
              <a:rPr lang="en-US" b="1" dirty="0">
                <a:highlight>
                  <a:srgbClr val="FFFF00"/>
                </a:highlight>
              </a:rPr>
              <a:t>Reconstruction</a:t>
            </a:r>
            <a:r>
              <a:rPr lang="en-US" b="1" dirty="0"/>
              <a:t>: </a:t>
            </a:r>
            <a:r>
              <a:rPr lang="en-US" dirty="0"/>
              <a:t>The decoder allows you to reconstruct the image from the compressed version. This is useful for tasks like denoising, super-resolution (making low-res images clearer), or image segmentation (breaking down an image into different regions).</a:t>
            </a:r>
            <a:endParaRPr lang="de-DE" dirty="0"/>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19</a:t>
            </a:fld>
            <a:endParaRPr lang="de-DE" dirty="0"/>
          </a:p>
        </p:txBody>
      </p:sp>
      <p:sp>
        <p:nvSpPr>
          <p:cNvPr id="9" name="Inhaltsplatzhalter 8">
            <a:extLst>
              <a:ext uri="{FF2B5EF4-FFF2-40B4-BE49-F238E27FC236}">
                <a16:creationId xmlns:a16="http://schemas.microsoft.com/office/drawing/2014/main" id="{7B1CBDE1-BEE7-4417-808A-F72F0CCC4A84}"/>
              </a:ext>
            </a:extLst>
          </p:cNvPr>
          <p:cNvSpPr>
            <a:spLocks noGrp="1"/>
          </p:cNvSpPr>
          <p:nvPr>
            <p:ph idx="13"/>
          </p:nvPr>
        </p:nvSpPr>
        <p:spPr>
          <a:xfrm>
            <a:off x="5315712" y="1820098"/>
            <a:ext cx="6437376" cy="4439477"/>
          </a:xfrm>
        </p:spPr>
        <p:txBody>
          <a:bodyPr>
            <a:normAutofit fontScale="70000" lnSpcReduction="20000"/>
          </a:bodyPr>
          <a:lstStyle/>
          <a:p>
            <a:pPr marL="0" indent="0">
              <a:lnSpc>
                <a:spcPct val="120000"/>
              </a:lnSpc>
              <a:buNone/>
            </a:pPr>
            <a:r>
              <a:rPr lang="en-US" dirty="0"/>
              <a:t>The decoder reverses the process. It takes the compressed representation (the bottleneck) and reconstructs the original image. It consists of:</a:t>
            </a:r>
          </a:p>
          <a:p>
            <a:pPr>
              <a:lnSpc>
                <a:spcPct val="120000"/>
              </a:lnSpc>
            </a:pPr>
            <a:r>
              <a:rPr lang="en-US" b="1" dirty="0">
                <a:highlight>
                  <a:srgbClr val="FFFF00"/>
                </a:highlight>
              </a:rPr>
              <a:t>Upsampling Layers</a:t>
            </a:r>
            <a:r>
              <a:rPr lang="en-US" b="1" dirty="0"/>
              <a:t>: </a:t>
            </a:r>
            <a:r>
              <a:rPr lang="en-US" dirty="0"/>
              <a:t>These layers gradually increase the size of the compressed representation, typically by reversing the downsampling process used by the encoder (like using ConvTranspose2d layers in PyTorch).</a:t>
            </a:r>
          </a:p>
          <a:p>
            <a:pPr>
              <a:lnSpc>
                <a:spcPct val="120000"/>
              </a:lnSpc>
            </a:pPr>
            <a:r>
              <a:rPr lang="en-US" b="1" dirty="0">
                <a:highlight>
                  <a:srgbClr val="FFFF00"/>
                </a:highlight>
              </a:rPr>
              <a:t>Deconvolutional Layers</a:t>
            </a:r>
            <a:r>
              <a:rPr lang="en-US" b="1" dirty="0"/>
              <a:t> </a:t>
            </a:r>
            <a:r>
              <a:rPr lang="en-US" dirty="0"/>
              <a:t>(Transposed Convolutions): These layers work similarly to convolutional layers but in reverse. Instead of reducing the size, they expand the smaller feature maps back to the original image size.</a:t>
            </a:r>
          </a:p>
          <a:p>
            <a:pPr>
              <a:lnSpc>
                <a:spcPct val="120000"/>
              </a:lnSpc>
            </a:pPr>
            <a:r>
              <a:rPr lang="en-US" b="1" dirty="0"/>
              <a:t>Output Image: </a:t>
            </a:r>
            <a:r>
              <a:rPr lang="en-US" dirty="0"/>
              <a:t>The final layer reconstructs the image, trying to match the original input as closely as possible.</a:t>
            </a:r>
            <a:endParaRPr lang="de-DE" dirty="0"/>
          </a:p>
        </p:txBody>
      </p:sp>
      <p:pic>
        <p:nvPicPr>
          <p:cNvPr id="10" name="Picture 6">
            <a:extLst>
              <a:ext uri="{FF2B5EF4-FFF2-40B4-BE49-F238E27FC236}">
                <a16:creationId xmlns:a16="http://schemas.microsoft.com/office/drawing/2014/main" id="{FB0DED58-EE9D-4ED2-8927-FE1453E02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64" t="11048" r="17070" b="10763"/>
          <a:stretch/>
        </p:blipFill>
        <p:spPr bwMode="auto">
          <a:xfrm>
            <a:off x="7135368" y="275431"/>
            <a:ext cx="2950464" cy="1454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152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5B3D357-CFC5-41D6-B97B-A5545E619288}"/>
              </a:ext>
            </a:extLst>
          </p:cNvPr>
          <p:cNvPicPr>
            <a:picLocks noChangeAspect="1"/>
          </p:cNvPicPr>
          <p:nvPr/>
        </p:nvPicPr>
        <p:blipFill rotWithShape="1">
          <a:blip r:embed="rId2"/>
          <a:srcRect t="3345" r="55194" b="45865"/>
          <a:stretch/>
        </p:blipFill>
        <p:spPr>
          <a:xfrm>
            <a:off x="4038600" y="743674"/>
            <a:ext cx="4351955" cy="1681781"/>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4DC19952-82BA-42FD-96FD-EA96977D814B}"/>
              </a:ext>
            </a:extLst>
          </p:cNvPr>
          <p:cNvSpPr>
            <a:spLocks noGrp="1"/>
          </p:cNvSpPr>
          <p:nvPr>
            <p:ph type="title"/>
          </p:nvPr>
        </p:nvSpPr>
        <p:spPr>
          <a:xfrm>
            <a:off x="838200" y="365125"/>
            <a:ext cx="3426372" cy="720725"/>
          </a:xfrm>
        </p:spPr>
        <p:txBody>
          <a:bodyPr/>
          <a:lstStyle/>
          <a:p>
            <a:r>
              <a:rPr lang="en-GB" dirty="0"/>
              <a:t>Material / Tutorials</a:t>
            </a:r>
            <a:endParaRPr lang="de-DE" dirty="0"/>
          </a:p>
        </p:txBody>
      </p:sp>
      <p:sp>
        <p:nvSpPr>
          <p:cNvPr id="3" name="Inhaltsplatzhalter 2">
            <a:extLst>
              <a:ext uri="{FF2B5EF4-FFF2-40B4-BE49-F238E27FC236}">
                <a16:creationId xmlns:a16="http://schemas.microsoft.com/office/drawing/2014/main" id="{7EF0602A-C338-4699-9521-DA37B6920FDD}"/>
              </a:ext>
            </a:extLst>
          </p:cNvPr>
          <p:cNvSpPr>
            <a:spLocks noGrp="1"/>
          </p:cNvSpPr>
          <p:nvPr>
            <p:ph idx="1"/>
          </p:nvPr>
        </p:nvSpPr>
        <p:spPr>
          <a:xfrm>
            <a:off x="685800" y="1820917"/>
            <a:ext cx="10668000" cy="4356046"/>
          </a:xfrm>
        </p:spPr>
        <p:txBody>
          <a:bodyPr/>
          <a:lstStyle/>
          <a:p>
            <a:r>
              <a:rPr lang="en-GB" dirty="0"/>
              <a:t>EUMETNET </a:t>
            </a:r>
            <a:br>
              <a:rPr lang="en-GB" dirty="0"/>
            </a:br>
            <a:r>
              <a:rPr lang="en-GB" dirty="0">
                <a:highlight>
                  <a:srgbClr val="FFFF00"/>
                </a:highlight>
              </a:rPr>
              <a:t>E-AI </a:t>
            </a:r>
            <a:r>
              <a:rPr lang="en-GB" dirty="0" err="1">
                <a:highlight>
                  <a:srgbClr val="FFFF00"/>
                </a:highlight>
              </a:rPr>
              <a:t>Sharepoint</a:t>
            </a:r>
            <a:endParaRPr lang="en-GB" dirty="0">
              <a:highlight>
                <a:srgbClr val="FFFF00"/>
              </a:highlight>
            </a:endParaRPr>
          </a:p>
          <a:p>
            <a:pPr marL="0" indent="0">
              <a:buNone/>
            </a:pPr>
            <a:r>
              <a:rPr lang="en-GB" sz="1800" b="1" dirty="0"/>
              <a:t>https://tlnt19059.sharepoint.com/sites/E-AI/SitePages/CollabHome.aspx</a:t>
            </a:r>
          </a:p>
          <a:p>
            <a:endParaRPr lang="en-GB" dirty="0">
              <a:highlight>
                <a:srgbClr val="FFFF00"/>
              </a:highlight>
            </a:endParaRPr>
          </a:p>
          <a:p>
            <a:r>
              <a:rPr lang="en-GB" dirty="0" err="1">
                <a:highlight>
                  <a:srgbClr val="FFFF00"/>
                </a:highlight>
              </a:rPr>
              <a:t>Github</a:t>
            </a:r>
            <a:r>
              <a:rPr lang="en-GB" dirty="0"/>
              <a:t> </a:t>
            </a:r>
            <a:r>
              <a:rPr lang="en-GB" dirty="0" err="1">
                <a:highlight>
                  <a:srgbClr val="FFFF00"/>
                </a:highlight>
              </a:rPr>
              <a:t>eumetnet</a:t>
            </a:r>
            <a:r>
              <a:rPr lang="en-GB" dirty="0">
                <a:highlight>
                  <a:srgbClr val="FFFF00"/>
                </a:highlight>
              </a:rPr>
              <a:t>-e-ai</a:t>
            </a:r>
            <a:r>
              <a:rPr lang="en-GB" dirty="0"/>
              <a:t> Repo </a:t>
            </a:r>
          </a:p>
          <a:p>
            <a:pPr marL="0" indent="0">
              <a:buNone/>
            </a:pPr>
            <a:r>
              <a:rPr lang="de-DE" sz="2000" b="1" dirty="0"/>
              <a:t>https://github.com/eumetnet-e-ai/tutorials/</a:t>
            </a:r>
          </a:p>
        </p:txBody>
      </p:sp>
      <p:sp>
        <p:nvSpPr>
          <p:cNvPr id="4" name="Datumsplatzhalter 3">
            <a:extLst>
              <a:ext uri="{FF2B5EF4-FFF2-40B4-BE49-F238E27FC236}">
                <a16:creationId xmlns:a16="http://schemas.microsoft.com/office/drawing/2014/main" id="{5A7D5936-A5CB-43B3-99B8-E527CE61F4D7}"/>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1D8D285B-8485-44A6-A8CF-4660263E569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E4B3CF7-0D7A-4CCD-B2AF-1E8E57603C15}"/>
              </a:ext>
            </a:extLst>
          </p:cNvPr>
          <p:cNvSpPr>
            <a:spLocks noGrp="1"/>
          </p:cNvSpPr>
          <p:nvPr>
            <p:ph type="sldNum" sz="quarter" idx="12"/>
          </p:nvPr>
        </p:nvSpPr>
        <p:spPr/>
        <p:txBody>
          <a:bodyPr/>
          <a:lstStyle/>
          <a:p>
            <a:fld id="{C7AA53B9-472A-452D-85DC-3848F0CED037}" type="slidenum">
              <a:rPr lang="de-DE" smtClean="0"/>
              <a:pPr/>
              <a:t>2</a:t>
            </a:fld>
            <a:endParaRPr lang="de-DE" dirty="0"/>
          </a:p>
        </p:txBody>
      </p:sp>
      <p:pic>
        <p:nvPicPr>
          <p:cNvPr id="8" name="Grafik 7">
            <a:extLst>
              <a:ext uri="{FF2B5EF4-FFF2-40B4-BE49-F238E27FC236}">
                <a16:creationId xmlns:a16="http://schemas.microsoft.com/office/drawing/2014/main" id="{0901FBC2-B763-49FF-BF68-3DFB62B464FA}"/>
              </a:ext>
            </a:extLst>
          </p:cNvPr>
          <p:cNvPicPr>
            <a:picLocks noChangeAspect="1"/>
          </p:cNvPicPr>
          <p:nvPr/>
        </p:nvPicPr>
        <p:blipFill rotWithShape="1">
          <a:blip r:embed="rId3"/>
          <a:srcRect t="-367" r="53578" b="37212"/>
          <a:stretch/>
        </p:blipFill>
        <p:spPr>
          <a:xfrm>
            <a:off x="5942286" y="3535371"/>
            <a:ext cx="5336628" cy="2475067"/>
          </a:xfrm>
          <a:prstGeom prst="rect">
            <a:avLst/>
          </a:prstGeom>
          <a:ln>
            <a:noFill/>
          </a:ln>
          <a:effectLst>
            <a:outerShdw blurRad="292100" dist="139700" dir="2700000" algn="tl" rotWithShape="0">
              <a:srgbClr val="333333">
                <a:alpha val="65000"/>
              </a:srgbClr>
            </a:outerShdw>
          </a:effectLst>
        </p:spPr>
      </p:pic>
      <p:sp>
        <p:nvSpPr>
          <p:cNvPr id="9" name="Textfeld 8">
            <a:extLst>
              <a:ext uri="{FF2B5EF4-FFF2-40B4-BE49-F238E27FC236}">
                <a16:creationId xmlns:a16="http://schemas.microsoft.com/office/drawing/2014/main" id="{5D4985EF-43D3-43D9-A25A-2E973B8EE413}"/>
              </a:ext>
            </a:extLst>
          </p:cNvPr>
          <p:cNvSpPr txBox="1"/>
          <p:nvPr/>
        </p:nvSpPr>
        <p:spPr>
          <a:xfrm rot="666350">
            <a:off x="7825263" y="1487871"/>
            <a:ext cx="2191406" cy="646331"/>
          </a:xfrm>
          <a:prstGeom prst="rect">
            <a:avLst/>
          </a:prstGeom>
          <a:solidFill>
            <a:srgbClr val="C00000"/>
          </a:solidFill>
        </p:spPr>
        <p:txBody>
          <a:bodyPr wrap="square" rtlCol="0">
            <a:spAutoFit/>
          </a:bodyPr>
          <a:lstStyle/>
          <a:p>
            <a:pPr algn="ctr"/>
            <a:r>
              <a:rPr lang="en-GB" b="1" dirty="0">
                <a:solidFill>
                  <a:schemeClr val="bg1"/>
                </a:solidFill>
              </a:rPr>
              <a:t>Recordings available on </a:t>
            </a:r>
            <a:r>
              <a:rPr lang="en-GB" b="1" dirty="0" err="1">
                <a:solidFill>
                  <a:schemeClr val="bg1"/>
                </a:solidFill>
              </a:rPr>
              <a:t>Sharepoint</a:t>
            </a:r>
            <a:endParaRPr lang="de-DE" b="1" dirty="0">
              <a:solidFill>
                <a:schemeClr val="bg1"/>
              </a:solidFill>
            </a:endParaRPr>
          </a:p>
        </p:txBody>
      </p:sp>
      <p:sp>
        <p:nvSpPr>
          <p:cNvPr id="10" name="Textfeld 9">
            <a:extLst>
              <a:ext uri="{FF2B5EF4-FFF2-40B4-BE49-F238E27FC236}">
                <a16:creationId xmlns:a16="http://schemas.microsoft.com/office/drawing/2014/main" id="{8ABEEB37-EB01-46BC-8069-46B2F55D69D4}"/>
              </a:ext>
            </a:extLst>
          </p:cNvPr>
          <p:cNvSpPr txBox="1"/>
          <p:nvPr/>
        </p:nvSpPr>
        <p:spPr>
          <a:xfrm rot="666350">
            <a:off x="3508141" y="4804463"/>
            <a:ext cx="2191406" cy="646331"/>
          </a:xfrm>
          <a:prstGeom prst="rect">
            <a:avLst/>
          </a:prstGeom>
          <a:solidFill>
            <a:srgbClr val="C00000"/>
          </a:solidFill>
        </p:spPr>
        <p:txBody>
          <a:bodyPr wrap="square" rtlCol="0">
            <a:spAutoFit/>
          </a:bodyPr>
          <a:lstStyle/>
          <a:p>
            <a:pPr algn="ctr"/>
            <a:r>
              <a:rPr lang="en-GB" b="1" dirty="0">
                <a:solidFill>
                  <a:schemeClr val="bg1"/>
                </a:solidFill>
              </a:rPr>
              <a:t>Codes and Slides available on </a:t>
            </a:r>
            <a:r>
              <a:rPr lang="en-GB" b="1" dirty="0" err="1">
                <a:solidFill>
                  <a:schemeClr val="bg1"/>
                </a:solidFill>
              </a:rPr>
              <a:t>Github</a:t>
            </a:r>
            <a:endParaRPr lang="de-DE" b="1" dirty="0">
              <a:solidFill>
                <a:schemeClr val="bg1"/>
              </a:solidFill>
            </a:endParaRPr>
          </a:p>
        </p:txBody>
      </p:sp>
      <p:sp>
        <p:nvSpPr>
          <p:cNvPr id="11" name="Textfeld 10">
            <a:extLst>
              <a:ext uri="{FF2B5EF4-FFF2-40B4-BE49-F238E27FC236}">
                <a16:creationId xmlns:a16="http://schemas.microsoft.com/office/drawing/2014/main" id="{FAAC389B-8151-4AA6-889F-4872DA3BBFA7}"/>
              </a:ext>
            </a:extLst>
          </p:cNvPr>
          <p:cNvSpPr txBox="1"/>
          <p:nvPr/>
        </p:nvSpPr>
        <p:spPr>
          <a:xfrm>
            <a:off x="8509436" y="2430434"/>
            <a:ext cx="3097925" cy="926640"/>
          </a:xfrm>
          <a:prstGeom prst="rect">
            <a:avLst/>
          </a:prstGeom>
          <a:noFill/>
        </p:spPr>
        <p:txBody>
          <a:bodyPr wrap="square" rtlCol="0">
            <a:spAutoFit/>
          </a:bodyPr>
          <a:lstStyle/>
          <a:p>
            <a:r>
              <a:rPr lang="en-GB" dirty="0">
                <a:solidFill>
                  <a:srgbClr val="C00000"/>
                </a:solidFill>
              </a:rPr>
              <a:t>To get access to EUMETNET </a:t>
            </a:r>
            <a:r>
              <a:rPr lang="en-GB" b="1" dirty="0">
                <a:solidFill>
                  <a:srgbClr val="C00000"/>
                </a:solidFill>
              </a:rPr>
              <a:t>SharePoint</a:t>
            </a:r>
            <a:r>
              <a:rPr lang="en-GB" dirty="0">
                <a:solidFill>
                  <a:srgbClr val="C00000"/>
                </a:solidFill>
              </a:rPr>
              <a:t> write an email to marek.Jacob@dwd.de</a:t>
            </a:r>
            <a:endParaRPr lang="de-DE" dirty="0">
              <a:solidFill>
                <a:srgbClr val="C00000"/>
              </a:solidFill>
            </a:endParaRPr>
          </a:p>
        </p:txBody>
      </p:sp>
    </p:spTree>
    <p:extLst>
      <p:ext uri="{BB962C8B-B14F-4D97-AF65-F5344CB8AC3E}">
        <p14:creationId xmlns:p14="http://schemas.microsoft.com/office/powerpoint/2010/main" val="1527028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err="1"/>
              <a:t>Define</a:t>
            </a:r>
            <a:r>
              <a:rPr lang="de-DE" dirty="0"/>
              <a:t> </a:t>
            </a:r>
            <a:r>
              <a:rPr lang="de-DE" dirty="0" err="1"/>
              <a:t>the</a:t>
            </a:r>
            <a:r>
              <a:rPr lang="de-DE" dirty="0"/>
              <a:t> Encoder</a:t>
            </a:r>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a:xfrm>
            <a:off x="838200" y="1171574"/>
            <a:ext cx="4114800" cy="5184775"/>
          </a:xfrm>
        </p:spPr>
        <p:txBody>
          <a:bodyPr>
            <a:normAutofit fontScale="40000" lnSpcReduction="20000"/>
          </a:bodyPr>
          <a:lstStyle/>
          <a:p>
            <a:pPr marL="0" indent="0">
              <a:lnSpc>
                <a:spcPct val="120000"/>
              </a:lnSpc>
              <a:buNone/>
            </a:pPr>
            <a:r>
              <a:rPr lang="en-US" sz="5000" b="1" dirty="0"/>
              <a:t>Convolutional Layers:</a:t>
            </a:r>
          </a:p>
          <a:p>
            <a:pPr marL="0" indent="0">
              <a:lnSpc>
                <a:spcPct val="120000"/>
              </a:lnSpc>
              <a:buNone/>
            </a:pPr>
            <a:r>
              <a:rPr lang="en-US" sz="3300" dirty="0"/>
              <a:t>nn.Conv2d(</a:t>
            </a:r>
            <a:r>
              <a:rPr lang="en-US" sz="3300" dirty="0" err="1"/>
              <a:t>in_channels</a:t>
            </a:r>
            <a:r>
              <a:rPr lang="en-US" sz="3300" dirty="0"/>
              <a:t>, </a:t>
            </a:r>
            <a:r>
              <a:rPr lang="en-US" sz="3300" dirty="0" err="1"/>
              <a:t>out_channels</a:t>
            </a:r>
            <a:r>
              <a:rPr lang="en-US" sz="3300" dirty="0"/>
              <a:t>, </a:t>
            </a:r>
            <a:r>
              <a:rPr lang="en-US" sz="3300" dirty="0" err="1"/>
              <a:t>kernel_size</a:t>
            </a:r>
            <a:r>
              <a:rPr lang="en-US" sz="3300" dirty="0"/>
              <a:t>, stride, padding):</a:t>
            </a:r>
          </a:p>
          <a:p>
            <a:pPr>
              <a:lnSpc>
                <a:spcPct val="120000"/>
              </a:lnSpc>
            </a:pPr>
            <a:r>
              <a:rPr lang="en-US" sz="3300" dirty="0" err="1"/>
              <a:t>in_channels</a:t>
            </a:r>
            <a:r>
              <a:rPr lang="en-US" sz="3300" dirty="0"/>
              <a:t>: The number of channels in the input image. For example, 1 for grayscale images and 3 for RGB images.</a:t>
            </a:r>
          </a:p>
          <a:p>
            <a:pPr>
              <a:lnSpc>
                <a:spcPct val="120000"/>
              </a:lnSpc>
            </a:pPr>
            <a:r>
              <a:rPr lang="en-US" sz="3300" dirty="0" err="1"/>
              <a:t>out_channels</a:t>
            </a:r>
            <a:r>
              <a:rPr lang="en-US" sz="3300" dirty="0"/>
              <a:t>: The number of output channels (or feature maps). These represent the number of filters that are applied to the input image. In this case, the encoder will progressively learn more complex features with more filters.</a:t>
            </a:r>
          </a:p>
          <a:p>
            <a:pPr>
              <a:lnSpc>
                <a:spcPct val="120000"/>
              </a:lnSpc>
            </a:pPr>
            <a:r>
              <a:rPr lang="en-US" sz="3300" dirty="0" err="1"/>
              <a:t>kernel_size</a:t>
            </a:r>
            <a:r>
              <a:rPr lang="en-US" sz="3300" dirty="0"/>
              <a:t>=3: The size of the </a:t>
            </a:r>
            <a:r>
              <a:rPr lang="en-US" sz="3300" dirty="0">
                <a:highlight>
                  <a:srgbClr val="FFFF00"/>
                </a:highlight>
              </a:rPr>
              <a:t>filters</a:t>
            </a:r>
            <a:r>
              <a:rPr lang="en-US" sz="3300" dirty="0"/>
              <a:t> used in the </a:t>
            </a:r>
            <a:r>
              <a:rPr lang="en-US" sz="3300" dirty="0">
                <a:highlight>
                  <a:srgbClr val="FFFF00"/>
                </a:highlight>
              </a:rPr>
              <a:t>convolution</a:t>
            </a:r>
            <a:r>
              <a:rPr lang="en-US" sz="3300" dirty="0"/>
              <a:t>. Here, the filter size is 3x3 pixels.</a:t>
            </a:r>
          </a:p>
          <a:p>
            <a:pPr>
              <a:lnSpc>
                <a:spcPct val="120000"/>
              </a:lnSpc>
            </a:pPr>
            <a:r>
              <a:rPr lang="en-US" sz="3300" dirty="0"/>
              <a:t>stride=2: The stride controls how much the filter moves over the input. </a:t>
            </a:r>
            <a:r>
              <a:rPr lang="en-US" sz="3300" dirty="0">
                <a:highlight>
                  <a:srgbClr val="FFFF00"/>
                </a:highlight>
              </a:rPr>
              <a:t>A stride of 2 reduces the spatial dimensions of the output.</a:t>
            </a:r>
          </a:p>
          <a:p>
            <a:pPr>
              <a:lnSpc>
                <a:spcPct val="120000"/>
              </a:lnSpc>
            </a:pPr>
            <a:r>
              <a:rPr lang="en-US" sz="3300" dirty="0"/>
              <a:t>padding=1: Padding adds extra pixels around the input to maintain the spatial dimensions of the image. In this case, the padding is set to 1 to keep the size reduction controlled.</a:t>
            </a:r>
            <a:endParaRPr lang="de-DE" sz="3300" dirty="0"/>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20</a:t>
            </a:fld>
            <a:endParaRPr lang="de-DE" dirty="0"/>
          </a:p>
        </p:txBody>
      </p:sp>
      <p:pic>
        <p:nvPicPr>
          <p:cNvPr id="2" name="Inhaltsplatzhalter 1">
            <a:extLst>
              <a:ext uri="{FF2B5EF4-FFF2-40B4-BE49-F238E27FC236}">
                <a16:creationId xmlns:a16="http://schemas.microsoft.com/office/drawing/2014/main" id="{716E3624-7EAB-4946-AF14-5C7ED24BCDEB}"/>
              </a:ext>
            </a:extLst>
          </p:cNvPr>
          <p:cNvPicPr>
            <a:picLocks noGrp="1" noChangeAspect="1"/>
          </p:cNvPicPr>
          <p:nvPr>
            <p:ph idx="13"/>
          </p:nvPr>
        </p:nvPicPr>
        <p:blipFill>
          <a:blip r:embed="rId2"/>
          <a:stretch>
            <a:fillRect/>
          </a:stretch>
        </p:blipFill>
        <p:spPr>
          <a:xfrm>
            <a:off x="5117528" y="976502"/>
            <a:ext cx="6582815" cy="4412361"/>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042A2DD3-0596-4B4C-B7B3-58BDC0CF8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575" y="749137"/>
            <a:ext cx="2160000" cy="144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63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The Decoder and </a:t>
            </a:r>
            <a:r>
              <a:rPr lang="de-DE" dirty="0" err="1"/>
              <a:t>the</a:t>
            </a:r>
            <a:r>
              <a:rPr lang="de-DE" dirty="0"/>
              <a:t> Autoencoder</a:t>
            </a:r>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a:xfrm>
            <a:off x="612584" y="1171574"/>
            <a:ext cx="3983800" cy="5184775"/>
          </a:xfrm>
        </p:spPr>
        <p:txBody>
          <a:bodyPr>
            <a:normAutofit fontScale="92500"/>
          </a:bodyPr>
          <a:lstStyle/>
          <a:p>
            <a:r>
              <a:rPr lang="en-US" sz="2400" dirty="0"/>
              <a:t>kernel_size=3: The size of the </a:t>
            </a:r>
            <a:r>
              <a:rPr lang="en-US" sz="2400" dirty="0">
                <a:highlight>
                  <a:srgbClr val="FFFF00"/>
                </a:highlight>
              </a:rPr>
              <a:t>convolution filter</a:t>
            </a:r>
            <a:r>
              <a:rPr lang="en-US" sz="2400" dirty="0"/>
              <a:t> (3x3 in this case), which affects how the up sampling is performed.</a:t>
            </a:r>
          </a:p>
          <a:p>
            <a:r>
              <a:rPr lang="en-US" sz="2400" dirty="0"/>
              <a:t>An </a:t>
            </a:r>
            <a:r>
              <a:rPr lang="en-US" sz="2400" b="1" dirty="0">
                <a:highlight>
                  <a:srgbClr val="FFFF00"/>
                </a:highlight>
              </a:rPr>
              <a:t>autoencoder</a:t>
            </a:r>
            <a:r>
              <a:rPr lang="en-US" sz="2400" dirty="0"/>
              <a:t> is a type of neural network used to learn efficient, compressed representations of data, often for dimensionality reduction or denoising. It consists of two main parts: an </a:t>
            </a:r>
          </a:p>
          <a:p>
            <a:pPr lvl="1"/>
            <a:r>
              <a:rPr lang="en-US" sz="1800" dirty="0"/>
              <a:t>encoder that compresses the input into a lower-dimensional form and  </a:t>
            </a:r>
          </a:p>
          <a:p>
            <a:pPr lvl="1"/>
            <a:r>
              <a:rPr lang="en-US" sz="1800" dirty="0"/>
              <a:t>a decoder that reconstructs the original data from the compressed representation.</a:t>
            </a:r>
            <a:endParaRPr lang="de-DE" sz="1800" dirty="0"/>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21</a:t>
            </a:fld>
            <a:endParaRPr lang="de-DE" dirty="0"/>
          </a:p>
        </p:txBody>
      </p:sp>
      <p:pic>
        <p:nvPicPr>
          <p:cNvPr id="2" name="Inhaltsplatzhalter 1">
            <a:extLst>
              <a:ext uri="{FF2B5EF4-FFF2-40B4-BE49-F238E27FC236}">
                <a16:creationId xmlns:a16="http://schemas.microsoft.com/office/drawing/2014/main" id="{5A843164-6C11-4C03-91BB-D684ED741590}"/>
              </a:ext>
            </a:extLst>
          </p:cNvPr>
          <p:cNvPicPr>
            <a:picLocks noGrp="1" noChangeAspect="1"/>
          </p:cNvPicPr>
          <p:nvPr>
            <p:ph idx="13"/>
          </p:nvPr>
        </p:nvPicPr>
        <p:blipFill>
          <a:blip r:embed="rId2"/>
          <a:stretch>
            <a:fillRect/>
          </a:stretch>
        </p:blipFill>
        <p:spPr>
          <a:xfrm>
            <a:off x="4739576" y="2013981"/>
            <a:ext cx="7092709" cy="4058793"/>
          </a:xfrm>
          <a:prstGeom prst="rect">
            <a:avLst/>
          </a:prstGeom>
          <a:ln>
            <a:noFill/>
          </a:ln>
          <a:effectLst>
            <a:outerShdw blurRad="292100" dist="139700" dir="2700000" algn="tl" rotWithShape="0">
              <a:srgbClr val="333333">
                <a:alpha val="65000"/>
              </a:srgbClr>
            </a:outerShdw>
          </a:effectLst>
        </p:spPr>
      </p:pic>
      <p:pic>
        <p:nvPicPr>
          <p:cNvPr id="14" name="Grafik 13">
            <a:extLst>
              <a:ext uri="{FF2B5EF4-FFF2-40B4-BE49-F238E27FC236}">
                <a16:creationId xmlns:a16="http://schemas.microsoft.com/office/drawing/2014/main" id="{2E58C2C1-A780-432A-8733-FB9FA9A84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4890" y="432193"/>
            <a:ext cx="2160000" cy="1440000"/>
          </a:xfrm>
          <a:prstGeom prst="rect">
            <a:avLst/>
          </a:prstGeom>
          <a:ln>
            <a:noFill/>
          </a:ln>
          <a:effectLst>
            <a:outerShdw blurRad="292100" dist="139700" dir="2700000" algn="tl" rotWithShape="0">
              <a:srgbClr val="333333">
                <a:alpha val="65000"/>
              </a:srgbClr>
            </a:outerShdw>
          </a:effectLst>
        </p:spPr>
      </p:pic>
      <p:pic>
        <p:nvPicPr>
          <p:cNvPr id="15" name="Grafik 14">
            <a:extLst>
              <a:ext uri="{FF2B5EF4-FFF2-40B4-BE49-F238E27FC236}">
                <a16:creationId xmlns:a16="http://schemas.microsoft.com/office/drawing/2014/main" id="{0DD66F35-65C4-4D21-8505-5F4D61BDA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400" y="432193"/>
            <a:ext cx="2160000" cy="144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039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Generate </a:t>
            </a:r>
            <a:r>
              <a:rPr lang="de-DE" dirty="0" err="1"/>
              <a:t>Examples</a:t>
            </a:r>
            <a:endParaRPr lang="de-DE" dirty="0"/>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a:xfrm>
            <a:off x="838201" y="1171575"/>
            <a:ext cx="3200399" cy="1388745"/>
          </a:xfrm>
        </p:spPr>
        <p:txBody>
          <a:bodyPr/>
          <a:lstStyle/>
          <a:p>
            <a:pPr marL="0" indent="0">
              <a:lnSpc>
                <a:spcPct val="100000"/>
              </a:lnSpc>
              <a:buNone/>
            </a:pPr>
            <a:r>
              <a:rPr lang="de-DE" sz="2000" dirty="0" err="1"/>
              <a:t>We</a:t>
            </a:r>
            <a:r>
              <a:rPr lang="de-DE" sz="2000" dirty="0"/>
              <a:t> </a:t>
            </a:r>
            <a:r>
              <a:rPr lang="de-DE" sz="2000" dirty="0" err="1"/>
              <a:t>construct</a:t>
            </a:r>
            <a:r>
              <a:rPr lang="de-DE" sz="2000" dirty="0"/>
              <a:t> </a:t>
            </a:r>
            <a:r>
              <a:rPr lang="de-DE" sz="2000" dirty="0" err="1"/>
              <a:t>some</a:t>
            </a:r>
            <a:r>
              <a:rPr lang="de-DE" sz="2000" dirty="0"/>
              <a:t> </a:t>
            </a:r>
            <a:r>
              <a:rPr lang="de-DE" sz="2000" dirty="0" err="1">
                <a:highlight>
                  <a:srgbClr val="FFFF00"/>
                </a:highlight>
              </a:rPr>
              <a:t>patterns</a:t>
            </a:r>
            <a:r>
              <a:rPr lang="de-DE" sz="2000" dirty="0"/>
              <a:t> to </a:t>
            </a:r>
            <a:r>
              <a:rPr lang="de-DE" sz="2000" dirty="0" err="1"/>
              <a:t>work</a:t>
            </a:r>
            <a:r>
              <a:rPr lang="de-DE" sz="2000" dirty="0"/>
              <a:t> on </a:t>
            </a:r>
            <a:r>
              <a:rPr lang="de-DE" sz="2000" dirty="0" err="1"/>
              <a:t>it</a:t>
            </a:r>
            <a:r>
              <a:rPr lang="de-DE" sz="2000" dirty="0"/>
              <a:t> </a:t>
            </a:r>
            <a:r>
              <a:rPr lang="de-DE" sz="2000" dirty="0" err="1"/>
              <a:t>with</a:t>
            </a:r>
            <a:r>
              <a:rPr lang="de-DE" sz="2000" dirty="0"/>
              <a:t> </a:t>
            </a:r>
            <a:r>
              <a:rPr lang="de-DE" sz="2000" dirty="0" err="1"/>
              <a:t>our</a:t>
            </a:r>
            <a:r>
              <a:rPr lang="de-DE" sz="2000" dirty="0"/>
              <a:t> </a:t>
            </a:r>
            <a:r>
              <a:rPr lang="de-DE" sz="2000" dirty="0" err="1"/>
              <a:t>encoder</a:t>
            </a:r>
            <a:r>
              <a:rPr lang="de-DE" sz="2000" dirty="0"/>
              <a:t> </a:t>
            </a:r>
            <a:r>
              <a:rPr lang="de-DE" sz="2000" dirty="0" err="1"/>
              <a:t>decoder</a:t>
            </a:r>
            <a:r>
              <a:rPr lang="de-DE" sz="2000" dirty="0"/>
              <a:t> </a:t>
            </a:r>
            <a:r>
              <a:rPr lang="de-DE" sz="2000" dirty="0" err="1"/>
              <a:t>architecture</a:t>
            </a:r>
            <a:r>
              <a:rPr lang="de-DE" sz="2000" dirty="0"/>
              <a:t>. </a:t>
            </a:r>
          </a:p>
          <a:p>
            <a:pPr>
              <a:lnSpc>
                <a:spcPct val="100000"/>
              </a:lnSpc>
            </a:pPr>
            <a:endParaRPr lang="de-DE" dirty="0"/>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22</a:t>
            </a:fld>
            <a:endParaRPr lang="de-DE" dirty="0"/>
          </a:p>
        </p:txBody>
      </p:sp>
      <p:pic>
        <p:nvPicPr>
          <p:cNvPr id="3" name="Grafik 2">
            <a:extLst>
              <a:ext uri="{FF2B5EF4-FFF2-40B4-BE49-F238E27FC236}">
                <a16:creationId xmlns:a16="http://schemas.microsoft.com/office/drawing/2014/main" id="{81FFD834-5AA4-4A3B-96F2-D57E180E41CF}"/>
              </a:ext>
            </a:extLst>
          </p:cNvPr>
          <p:cNvPicPr>
            <a:picLocks noChangeAspect="1"/>
          </p:cNvPicPr>
          <p:nvPr/>
        </p:nvPicPr>
        <p:blipFill>
          <a:blip r:embed="rId2"/>
          <a:stretch>
            <a:fillRect/>
          </a:stretch>
        </p:blipFill>
        <p:spPr>
          <a:xfrm>
            <a:off x="4229863" y="739902"/>
            <a:ext cx="7200900" cy="5619750"/>
          </a:xfrm>
          <a:prstGeom prst="rect">
            <a:avLst/>
          </a:prstGeom>
          <a:ln>
            <a:noFill/>
          </a:ln>
          <a:effectLst>
            <a:outerShdw blurRad="292100" dist="139700" dir="2700000" algn="tl" rotWithShape="0">
              <a:srgbClr val="333333">
                <a:alpha val="65000"/>
              </a:srgbClr>
            </a:outerShdw>
          </a:effectLst>
        </p:spPr>
      </p:pic>
      <p:pic>
        <p:nvPicPr>
          <p:cNvPr id="10" name="Picture 2">
            <a:extLst>
              <a:ext uri="{FF2B5EF4-FFF2-40B4-BE49-F238E27FC236}">
                <a16:creationId xmlns:a16="http://schemas.microsoft.com/office/drawing/2014/main" id="{AFCFB928-8A10-4BA2-9542-02518358A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76"/>
          <a:stretch/>
        </p:blipFill>
        <p:spPr bwMode="auto">
          <a:xfrm>
            <a:off x="1296542" y="2646045"/>
            <a:ext cx="2323339" cy="376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35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err="1"/>
              <a:t>Construct</a:t>
            </a:r>
            <a:r>
              <a:rPr lang="de-DE" dirty="0"/>
              <a:t> </a:t>
            </a:r>
            <a:r>
              <a:rPr lang="de-DE" dirty="0" err="1"/>
              <a:t>Examples</a:t>
            </a:r>
            <a:endParaRPr lang="de-DE" dirty="0"/>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23</a:t>
            </a:fld>
            <a:endParaRPr lang="de-DE" dirty="0"/>
          </a:p>
        </p:txBody>
      </p:sp>
      <p:pic>
        <p:nvPicPr>
          <p:cNvPr id="10" name="Picture 2">
            <a:extLst>
              <a:ext uri="{FF2B5EF4-FFF2-40B4-BE49-F238E27FC236}">
                <a16:creationId xmlns:a16="http://schemas.microsoft.com/office/drawing/2014/main" id="{F73B2766-6493-46AC-BBE6-658E395C4D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6939420" y="331928"/>
            <a:ext cx="3001548" cy="5942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Inhaltsplatzhalter 1">
            <a:extLst>
              <a:ext uri="{FF2B5EF4-FFF2-40B4-BE49-F238E27FC236}">
                <a16:creationId xmlns:a16="http://schemas.microsoft.com/office/drawing/2014/main" id="{1DFF45A0-8BFB-493D-BE8F-3C68B07E1CD0}"/>
              </a:ext>
            </a:extLst>
          </p:cNvPr>
          <p:cNvPicPr>
            <a:picLocks noChangeAspect="1"/>
          </p:cNvPicPr>
          <p:nvPr/>
        </p:nvPicPr>
        <p:blipFill>
          <a:blip r:embed="rId3"/>
          <a:stretch>
            <a:fillRect/>
          </a:stretch>
        </p:blipFill>
        <p:spPr>
          <a:xfrm>
            <a:off x="1089285" y="1027938"/>
            <a:ext cx="4984229" cy="5246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5711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CC7DD-06A9-4D17-8D19-E8A756DE40A2}"/>
              </a:ext>
            </a:extLst>
          </p:cNvPr>
          <p:cNvSpPr>
            <a:spLocks noGrp="1"/>
          </p:cNvSpPr>
          <p:nvPr>
            <p:ph type="title"/>
          </p:nvPr>
        </p:nvSpPr>
        <p:spPr/>
        <p:txBody>
          <a:bodyPr/>
          <a:lstStyle/>
          <a:p>
            <a:r>
              <a:rPr lang="de-DE" dirty="0"/>
              <a:t>Generate a </a:t>
            </a:r>
            <a:r>
              <a:rPr lang="de-DE" dirty="0" err="1"/>
              <a:t>random</a:t>
            </a:r>
            <a:r>
              <a:rPr lang="de-DE" dirty="0"/>
              <a:t> </a:t>
            </a:r>
            <a:r>
              <a:rPr lang="de-DE" dirty="0" err="1"/>
              <a:t>pattern</a:t>
            </a:r>
            <a:endParaRPr lang="de-DE" dirty="0"/>
          </a:p>
        </p:txBody>
      </p:sp>
      <p:sp>
        <p:nvSpPr>
          <p:cNvPr id="3" name="Inhaltsplatzhalter 2">
            <a:extLst>
              <a:ext uri="{FF2B5EF4-FFF2-40B4-BE49-F238E27FC236}">
                <a16:creationId xmlns:a16="http://schemas.microsoft.com/office/drawing/2014/main" id="{EFDF5FFD-00F3-4197-836E-33F50A4A84FB}"/>
              </a:ext>
            </a:extLst>
          </p:cNvPr>
          <p:cNvSpPr>
            <a:spLocks noGrp="1"/>
          </p:cNvSpPr>
          <p:nvPr>
            <p:ph idx="1"/>
          </p:nvPr>
        </p:nvSpPr>
        <p:spPr/>
        <p:txBody>
          <a:bodyPr/>
          <a:lstStyle/>
          <a:p>
            <a:r>
              <a:rPr lang="de-DE" dirty="0" err="1"/>
              <a:t>We</a:t>
            </a:r>
            <a:r>
              <a:rPr lang="de-DE" dirty="0"/>
              <a:t> </a:t>
            </a:r>
            <a:r>
              <a:rPr lang="de-DE" dirty="0" err="1"/>
              <a:t>define</a:t>
            </a:r>
            <a:r>
              <a:rPr lang="de-DE" dirty="0"/>
              <a:t> a </a:t>
            </a:r>
            <a:r>
              <a:rPr lang="de-DE" dirty="0" err="1">
                <a:highlight>
                  <a:srgbClr val="FFFF00"/>
                </a:highlight>
              </a:rPr>
              <a:t>list</a:t>
            </a:r>
            <a:r>
              <a:rPr lang="de-DE" dirty="0"/>
              <a:t> of all </a:t>
            </a:r>
            <a:r>
              <a:rPr lang="de-DE" dirty="0" err="1"/>
              <a:t>our</a:t>
            </a:r>
            <a:r>
              <a:rPr lang="de-DE" dirty="0"/>
              <a:t> </a:t>
            </a:r>
            <a:r>
              <a:rPr lang="de-DE" dirty="0" err="1"/>
              <a:t>patterns</a:t>
            </a:r>
            <a:r>
              <a:rPr lang="de-DE" dirty="0"/>
              <a:t> to </a:t>
            </a:r>
            <a:r>
              <a:rPr lang="de-DE" dirty="0" err="1"/>
              <a:t>generate</a:t>
            </a:r>
            <a:r>
              <a:rPr lang="de-DE" dirty="0"/>
              <a:t>. </a:t>
            </a:r>
          </a:p>
          <a:p>
            <a:r>
              <a:rPr lang="de-DE" dirty="0" err="1"/>
              <a:t>Then</a:t>
            </a:r>
            <a:r>
              <a:rPr lang="de-DE" dirty="0"/>
              <a:t>, for </a:t>
            </a:r>
            <a:r>
              <a:rPr lang="de-DE" dirty="0" err="1"/>
              <a:t>training</a:t>
            </a:r>
            <a:r>
              <a:rPr lang="de-DE" dirty="0"/>
              <a:t> </a:t>
            </a:r>
            <a:r>
              <a:rPr lang="de-DE" dirty="0" err="1"/>
              <a:t>we</a:t>
            </a:r>
            <a:r>
              <a:rPr lang="de-DE" dirty="0"/>
              <a:t> </a:t>
            </a:r>
            <a:r>
              <a:rPr lang="de-DE" dirty="0" err="1"/>
              <a:t>write</a:t>
            </a:r>
            <a:r>
              <a:rPr lang="de-DE" dirty="0"/>
              <a:t> a </a:t>
            </a:r>
            <a:r>
              <a:rPr lang="de-DE" dirty="0" err="1">
                <a:highlight>
                  <a:srgbClr val="FFFF00"/>
                </a:highlight>
              </a:rPr>
              <a:t>function</a:t>
            </a:r>
            <a:r>
              <a:rPr lang="de-DE" dirty="0"/>
              <a:t> </a:t>
            </a:r>
            <a:r>
              <a:rPr lang="de-DE" dirty="0" err="1"/>
              <a:t>which</a:t>
            </a:r>
            <a:r>
              <a:rPr lang="de-DE" dirty="0"/>
              <a:t> </a:t>
            </a:r>
            <a:r>
              <a:rPr lang="de-DE" dirty="0" err="1">
                <a:highlight>
                  <a:srgbClr val="FFFF00"/>
                </a:highlight>
              </a:rPr>
              <a:t>chooses</a:t>
            </a:r>
            <a:r>
              <a:rPr lang="de-DE" dirty="0"/>
              <a:t> </a:t>
            </a:r>
            <a:r>
              <a:rPr lang="de-DE" dirty="0" err="1"/>
              <a:t>from</a:t>
            </a:r>
            <a:r>
              <a:rPr lang="de-DE" dirty="0"/>
              <a:t> </a:t>
            </a:r>
            <a:r>
              <a:rPr lang="de-DE" dirty="0" err="1"/>
              <a:t>the</a:t>
            </a:r>
            <a:r>
              <a:rPr lang="de-DE" dirty="0"/>
              <a:t> </a:t>
            </a:r>
            <a:r>
              <a:rPr lang="de-DE" dirty="0" err="1"/>
              <a:t>list</a:t>
            </a:r>
            <a:r>
              <a:rPr lang="de-DE" dirty="0"/>
              <a:t> and </a:t>
            </a:r>
            <a:r>
              <a:rPr lang="de-DE" dirty="0" err="1"/>
              <a:t>generates</a:t>
            </a:r>
            <a:r>
              <a:rPr lang="de-DE" dirty="0"/>
              <a:t> a </a:t>
            </a:r>
            <a:r>
              <a:rPr lang="de-DE" dirty="0" err="1"/>
              <a:t>pattern</a:t>
            </a:r>
            <a:r>
              <a:rPr lang="de-DE" dirty="0"/>
              <a:t>. </a:t>
            </a:r>
          </a:p>
          <a:p>
            <a:r>
              <a:rPr lang="de-DE" dirty="0" err="1"/>
              <a:t>It</a:t>
            </a:r>
            <a:r>
              <a:rPr lang="de-DE" dirty="0"/>
              <a:t> </a:t>
            </a:r>
            <a:r>
              <a:rPr lang="de-DE" dirty="0" err="1">
                <a:highlight>
                  <a:srgbClr val="FFFF00"/>
                </a:highlight>
              </a:rPr>
              <a:t>appends</a:t>
            </a:r>
            <a:r>
              <a:rPr lang="de-DE" dirty="0"/>
              <a:t> </a:t>
            </a:r>
            <a:r>
              <a:rPr lang="de-DE" dirty="0" err="1"/>
              <a:t>the</a:t>
            </a:r>
            <a:r>
              <a:rPr lang="de-DE" dirty="0"/>
              <a:t> </a:t>
            </a:r>
            <a:r>
              <a:rPr lang="de-DE" dirty="0" err="1"/>
              <a:t>pattern</a:t>
            </a:r>
            <a:r>
              <a:rPr lang="de-DE" dirty="0"/>
              <a:t> to </a:t>
            </a:r>
            <a:r>
              <a:rPr lang="de-DE" dirty="0" err="1"/>
              <a:t>the</a:t>
            </a:r>
            <a:r>
              <a:rPr lang="de-DE" dirty="0"/>
              <a:t> </a:t>
            </a:r>
            <a:r>
              <a:rPr lang="de-DE" dirty="0" err="1"/>
              <a:t>patterns</a:t>
            </a:r>
            <a:r>
              <a:rPr lang="de-DE" dirty="0"/>
              <a:t> </a:t>
            </a:r>
            <a:r>
              <a:rPr lang="de-DE" dirty="0" err="1"/>
              <a:t>list</a:t>
            </a:r>
            <a:r>
              <a:rPr lang="de-DE" dirty="0"/>
              <a:t>.  </a:t>
            </a:r>
          </a:p>
        </p:txBody>
      </p:sp>
      <p:sp>
        <p:nvSpPr>
          <p:cNvPr id="4" name="Datumsplatzhalter 3">
            <a:extLst>
              <a:ext uri="{FF2B5EF4-FFF2-40B4-BE49-F238E27FC236}">
                <a16:creationId xmlns:a16="http://schemas.microsoft.com/office/drawing/2014/main" id="{2806ECC3-31E2-4D32-BF24-66B8E3A31F8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005E588B-5F7E-4B87-8D93-A810B16269D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EF4D838-E1EF-4020-8B60-856A371E6D10}"/>
              </a:ext>
            </a:extLst>
          </p:cNvPr>
          <p:cNvSpPr>
            <a:spLocks noGrp="1"/>
          </p:cNvSpPr>
          <p:nvPr>
            <p:ph type="sldNum" sz="quarter" idx="12"/>
          </p:nvPr>
        </p:nvSpPr>
        <p:spPr/>
        <p:txBody>
          <a:bodyPr/>
          <a:lstStyle/>
          <a:p>
            <a:fld id="{C7AA53B9-472A-452D-85DC-3848F0CED037}" type="slidenum">
              <a:rPr lang="de-DE" smtClean="0"/>
              <a:pPr/>
              <a:t>24</a:t>
            </a:fld>
            <a:endParaRPr lang="de-DE" dirty="0"/>
          </a:p>
        </p:txBody>
      </p:sp>
      <p:pic>
        <p:nvPicPr>
          <p:cNvPr id="8" name="Inhaltsplatzhalter 7">
            <a:extLst>
              <a:ext uri="{FF2B5EF4-FFF2-40B4-BE49-F238E27FC236}">
                <a16:creationId xmlns:a16="http://schemas.microsoft.com/office/drawing/2014/main" id="{44079EE0-09F2-4CF4-98A2-2554C640AA0A}"/>
              </a:ext>
            </a:extLst>
          </p:cNvPr>
          <p:cNvPicPr>
            <a:picLocks noGrp="1" noChangeAspect="1"/>
          </p:cNvPicPr>
          <p:nvPr>
            <p:ph idx="13"/>
          </p:nvPr>
        </p:nvPicPr>
        <p:blipFill>
          <a:blip r:embed="rId2"/>
          <a:stretch>
            <a:fillRect/>
          </a:stretch>
        </p:blipFill>
        <p:spPr>
          <a:xfrm>
            <a:off x="4837113" y="838860"/>
            <a:ext cx="6983398" cy="5005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642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Training Loop</a:t>
            </a:r>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p:txBody>
          <a:bodyPr/>
          <a:lstStyle/>
          <a:p>
            <a:r>
              <a:rPr lang="en-GB" dirty="0"/>
              <a:t>We now do the training based on standard PyTorch syntax</a:t>
            </a:r>
          </a:p>
          <a:p>
            <a:r>
              <a:rPr lang="en-GB" dirty="0"/>
              <a:t>For all </a:t>
            </a:r>
            <a:r>
              <a:rPr lang="en-GB" dirty="0">
                <a:highlight>
                  <a:srgbClr val="FFFF00"/>
                </a:highlight>
              </a:rPr>
              <a:t>epochs</a:t>
            </a:r>
          </a:p>
          <a:p>
            <a:r>
              <a:rPr lang="en-GB" dirty="0"/>
              <a:t>Run 100 </a:t>
            </a:r>
            <a:r>
              <a:rPr lang="en-GB" dirty="0">
                <a:highlight>
                  <a:srgbClr val="FFFF00"/>
                </a:highlight>
              </a:rPr>
              <a:t>steps</a:t>
            </a:r>
            <a:r>
              <a:rPr lang="en-GB" dirty="0"/>
              <a:t> with </a:t>
            </a:r>
            <a:r>
              <a:rPr lang="en-GB" dirty="0">
                <a:highlight>
                  <a:srgbClr val="FFFF00"/>
                </a:highlight>
              </a:rPr>
              <a:t>batches</a:t>
            </a:r>
            <a:r>
              <a:rPr lang="en-GB" dirty="0"/>
              <a:t> of size 16, i.e. processing a list of 16 images</a:t>
            </a:r>
          </a:p>
          <a:p>
            <a:r>
              <a:rPr lang="en-GB" dirty="0"/>
              <a:t>Calculate </a:t>
            </a:r>
            <a:r>
              <a:rPr lang="en-GB" dirty="0">
                <a:highlight>
                  <a:srgbClr val="FFFF00"/>
                </a:highlight>
              </a:rPr>
              <a:t>loss</a:t>
            </a:r>
            <a:r>
              <a:rPr lang="en-GB" dirty="0"/>
              <a:t> and </a:t>
            </a:r>
          </a:p>
          <a:p>
            <a:r>
              <a:rPr lang="en-GB" dirty="0">
                <a:highlight>
                  <a:srgbClr val="FFFF00"/>
                </a:highlight>
              </a:rPr>
              <a:t>update</a:t>
            </a:r>
            <a:r>
              <a:rPr lang="en-GB" dirty="0"/>
              <a:t> coefficients</a:t>
            </a:r>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25</a:t>
            </a:fld>
            <a:endParaRPr lang="de-DE" dirty="0"/>
          </a:p>
        </p:txBody>
      </p:sp>
      <p:pic>
        <p:nvPicPr>
          <p:cNvPr id="2" name="Grafik 1">
            <a:extLst>
              <a:ext uri="{FF2B5EF4-FFF2-40B4-BE49-F238E27FC236}">
                <a16:creationId xmlns:a16="http://schemas.microsoft.com/office/drawing/2014/main" id="{1D2EA026-5B2A-461E-885E-40D5AB3B7A45}"/>
              </a:ext>
            </a:extLst>
          </p:cNvPr>
          <p:cNvPicPr>
            <a:picLocks noChangeAspect="1"/>
          </p:cNvPicPr>
          <p:nvPr/>
        </p:nvPicPr>
        <p:blipFill>
          <a:blip r:embed="rId2"/>
          <a:stretch>
            <a:fillRect/>
          </a:stretch>
        </p:blipFill>
        <p:spPr>
          <a:xfrm>
            <a:off x="4819650" y="1199357"/>
            <a:ext cx="6667500" cy="5067300"/>
          </a:xfrm>
          <a:prstGeom prst="rect">
            <a:avLst/>
          </a:prstGeom>
          <a:ln>
            <a:noFill/>
          </a:ln>
          <a:effectLst>
            <a:outerShdw blurRad="292100" dist="139700" dir="2700000" algn="tl" rotWithShape="0">
              <a:srgbClr val="333333">
                <a:alpha val="65000"/>
              </a:srgbClr>
            </a:outerShdw>
          </a:effectLst>
        </p:spPr>
      </p:pic>
      <p:pic>
        <p:nvPicPr>
          <p:cNvPr id="3" name="Grafik 2">
            <a:extLst>
              <a:ext uri="{FF2B5EF4-FFF2-40B4-BE49-F238E27FC236}">
                <a16:creationId xmlns:a16="http://schemas.microsoft.com/office/drawing/2014/main" id="{3592EB78-5AAC-4A6F-9502-F3E75DDA1B58}"/>
              </a:ext>
            </a:extLst>
          </p:cNvPr>
          <p:cNvPicPr>
            <a:picLocks noChangeAspect="1"/>
          </p:cNvPicPr>
          <p:nvPr/>
        </p:nvPicPr>
        <p:blipFill>
          <a:blip r:embed="rId3"/>
          <a:stretch>
            <a:fillRect/>
          </a:stretch>
        </p:blipFill>
        <p:spPr>
          <a:xfrm>
            <a:off x="4819650" y="279400"/>
            <a:ext cx="4410075" cy="704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136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err="1"/>
              <a:t>Visualization</a:t>
            </a:r>
            <a:r>
              <a:rPr lang="de-DE" dirty="0"/>
              <a:t> of </a:t>
            </a:r>
            <a:r>
              <a:rPr lang="de-DE" dirty="0" err="1"/>
              <a:t>Results</a:t>
            </a:r>
            <a:endParaRPr lang="de-DE" dirty="0"/>
          </a:p>
        </p:txBody>
      </p:sp>
      <p:sp>
        <p:nvSpPr>
          <p:cNvPr id="8" name="Inhaltsplatzhalter 7">
            <a:extLst>
              <a:ext uri="{FF2B5EF4-FFF2-40B4-BE49-F238E27FC236}">
                <a16:creationId xmlns:a16="http://schemas.microsoft.com/office/drawing/2014/main" id="{171FA88C-DE99-40B4-A30C-929F05CE7965}"/>
              </a:ext>
            </a:extLst>
          </p:cNvPr>
          <p:cNvSpPr>
            <a:spLocks noGrp="1"/>
          </p:cNvSpPr>
          <p:nvPr>
            <p:ph idx="1"/>
          </p:nvPr>
        </p:nvSpPr>
        <p:spPr/>
        <p:txBody>
          <a:bodyPr/>
          <a:lstStyle/>
          <a:p>
            <a:r>
              <a:rPr lang="en-GB" dirty="0"/>
              <a:t>We define a visualization routine</a:t>
            </a:r>
          </a:p>
          <a:p>
            <a:r>
              <a:rPr lang="en-GB" dirty="0"/>
              <a:t>Generating random input images</a:t>
            </a:r>
          </a:p>
          <a:p>
            <a:r>
              <a:rPr lang="en-GB" dirty="0"/>
              <a:t>Then applying the autoencoder step</a:t>
            </a:r>
          </a:p>
          <a:p>
            <a:r>
              <a:rPr lang="en-GB" dirty="0"/>
              <a:t>Showing input image and output image</a:t>
            </a:r>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26</a:t>
            </a:fld>
            <a:endParaRPr lang="de-DE" dirty="0"/>
          </a:p>
        </p:txBody>
      </p:sp>
      <p:pic>
        <p:nvPicPr>
          <p:cNvPr id="2" name="Grafik 1">
            <a:extLst>
              <a:ext uri="{FF2B5EF4-FFF2-40B4-BE49-F238E27FC236}">
                <a16:creationId xmlns:a16="http://schemas.microsoft.com/office/drawing/2014/main" id="{4EA22E34-FD3E-4EAA-B61D-9678396B9B8B}"/>
              </a:ext>
            </a:extLst>
          </p:cNvPr>
          <p:cNvPicPr>
            <a:picLocks noChangeAspect="1"/>
          </p:cNvPicPr>
          <p:nvPr/>
        </p:nvPicPr>
        <p:blipFill>
          <a:blip r:embed="rId2"/>
          <a:stretch>
            <a:fillRect/>
          </a:stretch>
        </p:blipFill>
        <p:spPr>
          <a:xfrm>
            <a:off x="4781550" y="783431"/>
            <a:ext cx="7029450" cy="5781675"/>
          </a:xfrm>
          <a:prstGeom prst="rect">
            <a:avLst/>
          </a:prstGeom>
        </p:spPr>
      </p:pic>
    </p:spTree>
    <p:extLst>
      <p:ext uri="{BB962C8B-B14F-4D97-AF65-F5344CB8AC3E}">
        <p14:creationId xmlns:p14="http://schemas.microsoft.com/office/powerpoint/2010/main" val="158069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5242780-1373-4808-9173-34750F4D56AC}"/>
              </a:ext>
            </a:extLst>
          </p:cNvPr>
          <p:cNvSpPr>
            <a:spLocks noGrp="1"/>
          </p:cNvSpPr>
          <p:nvPr>
            <p:ph type="title"/>
          </p:nvPr>
        </p:nvSpPr>
        <p:spPr/>
        <p:txBody>
          <a:bodyPr/>
          <a:lstStyle/>
          <a:p>
            <a:r>
              <a:rPr lang="de-DE" dirty="0"/>
              <a:t>Original and Autoencoder Reconstruction</a:t>
            </a:r>
          </a:p>
        </p:txBody>
      </p:sp>
      <p:sp>
        <p:nvSpPr>
          <p:cNvPr id="4" name="Datumsplatzhalter 3">
            <a:extLst>
              <a:ext uri="{FF2B5EF4-FFF2-40B4-BE49-F238E27FC236}">
                <a16:creationId xmlns:a16="http://schemas.microsoft.com/office/drawing/2014/main" id="{29CE0494-A34A-4D6D-9093-EC09E02D4006}"/>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4402D50-1310-40F3-A7F9-1736FCE88FB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7B9D301-AFC7-426B-91DC-7502D31C210D}"/>
              </a:ext>
            </a:extLst>
          </p:cNvPr>
          <p:cNvSpPr>
            <a:spLocks noGrp="1"/>
          </p:cNvSpPr>
          <p:nvPr>
            <p:ph type="sldNum" sz="quarter" idx="12"/>
          </p:nvPr>
        </p:nvSpPr>
        <p:spPr/>
        <p:txBody>
          <a:bodyPr/>
          <a:lstStyle/>
          <a:p>
            <a:fld id="{C7AA53B9-472A-452D-85DC-3848F0CED037}" type="slidenum">
              <a:rPr lang="de-DE" smtClean="0"/>
              <a:pPr/>
              <a:t>27</a:t>
            </a:fld>
            <a:endParaRPr lang="de-DE" dirty="0"/>
          </a:p>
        </p:txBody>
      </p:sp>
      <p:pic>
        <p:nvPicPr>
          <p:cNvPr id="5122" name="Picture 2">
            <a:extLst>
              <a:ext uri="{FF2B5EF4-FFF2-40B4-BE49-F238E27FC236}">
                <a16:creationId xmlns:a16="http://schemas.microsoft.com/office/drawing/2014/main" id="{2858F74E-DF7A-421B-A241-61EDFD2C22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00"/>
          <a:stretch/>
        </p:blipFill>
        <p:spPr bwMode="auto">
          <a:xfrm>
            <a:off x="6483385" y="301881"/>
            <a:ext cx="3834095" cy="3157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6E9A455-38A8-43FC-AACB-703B239475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67" b="59822"/>
          <a:stretch/>
        </p:blipFill>
        <p:spPr bwMode="auto">
          <a:xfrm>
            <a:off x="2874773" y="3112181"/>
            <a:ext cx="3834095" cy="3022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A7D3D31-07F6-4270-A889-854DCBEABE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346" b="29743"/>
          <a:stretch/>
        </p:blipFill>
        <p:spPr bwMode="auto">
          <a:xfrm>
            <a:off x="7745188" y="3112181"/>
            <a:ext cx="4114800" cy="3244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D2B5F46E-69C1-4ED7-A493-2DBAA387D448}"/>
              </a:ext>
            </a:extLst>
          </p:cNvPr>
          <p:cNvSpPr txBox="1"/>
          <p:nvPr/>
        </p:nvSpPr>
        <p:spPr>
          <a:xfrm>
            <a:off x="987552" y="1085850"/>
            <a:ext cx="5108448" cy="1938992"/>
          </a:xfrm>
          <a:prstGeom prst="rect">
            <a:avLst/>
          </a:prstGeom>
          <a:noFill/>
        </p:spPr>
        <p:txBody>
          <a:bodyPr wrap="square" rtlCol="0">
            <a:spAutoFit/>
          </a:bodyPr>
          <a:lstStyle/>
          <a:p>
            <a:r>
              <a:rPr lang="en-GB" sz="2000" dirty="0"/>
              <a:t>The Autoencoder applied to the original image should reconstruct the original image. </a:t>
            </a:r>
          </a:p>
          <a:p>
            <a:endParaRPr lang="en-GB" sz="2000" dirty="0"/>
          </a:p>
          <a:p>
            <a:r>
              <a:rPr lang="en-GB" sz="2000" dirty="0"/>
              <a:t>But we now have a tool where we can modify the </a:t>
            </a:r>
            <a:r>
              <a:rPr lang="en-GB" sz="2000" dirty="0" err="1"/>
              <a:t>imput</a:t>
            </a:r>
            <a:r>
              <a:rPr lang="en-GB" sz="2000" dirty="0"/>
              <a:t>, and then see if it can </a:t>
            </a:r>
            <a:r>
              <a:rPr lang="en-GB" sz="2000" dirty="0">
                <a:highlight>
                  <a:srgbClr val="FFFF00"/>
                </a:highlight>
              </a:rPr>
              <a:t>reconstruct</a:t>
            </a:r>
            <a:r>
              <a:rPr lang="en-GB" sz="2000" dirty="0"/>
              <a:t> the </a:t>
            </a:r>
            <a:r>
              <a:rPr lang="en-GB" sz="2000" dirty="0">
                <a:highlight>
                  <a:srgbClr val="FFFF00"/>
                </a:highlight>
              </a:rPr>
              <a:t>original input</a:t>
            </a:r>
            <a:r>
              <a:rPr lang="en-GB" sz="2000" dirty="0"/>
              <a:t>. </a:t>
            </a:r>
          </a:p>
        </p:txBody>
      </p:sp>
    </p:spTree>
    <p:extLst>
      <p:ext uri="{BB962C8B-B14F-4D97-AF65-F5344CB8AC3E}">
        <p14:creationId xmlns:p14="http://schemas.microsoft.com/office/powerpoint/2010/main" val="164350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0331CF-E22C-40AF-B881-2436AC7D8C8A}"/>
              </a:ext>
            </a:extLst>
          </p:cNvPr>
          <p:cNvSpPr>
            <a:spLocks noGrp="1"/>
          </p:cNvSpPr>
          <p:nvPr>
            <p:ph type="title"/>
          </p:nvPr>
        </p:nvSpPr>
        <p:spPr/>
        <p:txBody>
          <a:bodyPr/>
          <a:lstStyle/>
          <a:p>
            <a:r>
              <a:rPr lang="de-DE" dirty="0" err="1"/>
              <a:t>Define</a:t>
            </a:r>
            <a:r>
              <a:rPr lang="de-DE" dirty="0"/>
              <a:t> </a:t>
            </a:r>
            <a:r>
              <a:rPr lang="de-DE" dirty="0" err="1"/>
              <a:t>specific</a:t>
            </a:r>
            <a:r>
              <a:rPr lang="de-DE" dirty="0"/>
              <a:t> Loss </a:t>
            </a:r>
            <a:r>
              <a:rPr lang="de-DE" dirty="0" err="1"/>
              <a:t>Functions</a:t>
            </a:r>
            <a:r>
              <a:rPr lang="de-DE" dirty="0"/>
              <a:t> (e.g. </a:t>
            </a:r>
            <a:r>
              <a:rPr lang="de-DE" dirty="0" err="1"/>
              <a:t>Kullback-Leibler</a:t>
            </a:r>
            <a:r>
              <a:rPr lang="de-DE" dirty="0"/>
              <a:t>)</a:t>
            </a:r>
          </a:p>
        </p:txBody>
      </p:sp>
      <p:sp>
        <p:nvSpPr>
          <p:cNvPr id="3" name="Inhaltsplatzhalter 2">
            <a:extLst>
              <a:ext uri="{FF2B5EF4-FFF2-40B4-BE49-F238E27FC236}">
                <a16:creationId xmlns:a16="http://schemas.microsoft.com/office/drawing/2014/main" id="{212FE506-35D6-4E92-AA35-8DE4FFFB3D30}"/>
              </a:ext>
            </a:extLst>
          </p:cNvPr>
          <p:cNvSpPr>
            <a:spLocks noGrp="1"/>
          </p:cNvSpPr>
          <p:nvPr>
            <p:ph idx="1"/>
          </p:nvPr>
        </p:nvSpPr>
        <p:spPr>
          <a:xfrm>
            <a:off x="838201" y="1171575"/>
            <a:ext cx="3200400" cy="4729353"/>
          </a:xfrm>
        </p:spPr>
        <p:txBody>
          <a:bodyPr>
            <a:normAutofit fontScale="92500" lnSpcReduction="10000"/>
          </a:bodyPr>
          <a:lstStyle/>
          <a:p>
            <a:pPr marL="0" indent="0">
              <a:buNone/>
            </a:pPr>
            <a:r>
              <a:rPr lang="en-US" dirty="0"/>
              <a:t>The KL (</a:t>
            </a:r>
            <a:r>
              <a:rPr lang="en-US" dirty="0" err="1">
                <a:highlight>
                  <a:srgbClr val="FFFF00"/>
                </a:highlight>
              </a:rPr>
              <a:t>Kullback-Leibler</a:t>
            </a:r>
            <a:r>
              <a:rPr lang="en-US" dirty="0"/>
              <a:t>) </a:t>
            </a:r>
            <a:r>
              <a:rPr lang="en-US" dirty="0">
                <a:highlight>
                  <a:srgbClr val="FFFF00"/>
                </a:highlight>
              </a:rPr>
              <a:t>divergence</a:t>
            </a:r>
            <a:r>
              <a:rPr lang="en-US" dirty="0"/>
              <a:t> is a measure of how one probability distribution differs from a second, reference probability distribution. It’s commonly used in various machine learning applications, especially in the context of probabilistic models.</a:t>
            </a:r>
            <a:endParaRPr lang="de-DE" dirty="0"/>
          </a:p>
        </p:txBody>
      </p:sp>
      <p:sp>
        <p:nvSpPr>
          <p:cNvPr id="4" name="Datumsplatzhalter 3">
            <a:extLst>
              <a:ext uri="{FF2B5EF4-FFF2-40B4-BE49-F238E27FC236}">
                <a16:creationId xmlns:a16="http://schemas.microsoft.com/office/drawing/2014/main" id="{76EC4D02-37BA-4456-A92B-E8AE0F1EA8C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D61517F6-CDDF-49B3-87B8-E38C76B4E1D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F41F16A-24F7-4E5E-A570-55C35F3FD888}"/>
              </a:ext>
            </a:extLst>
          </p:cNvPr>
          <p:cNvSpPr>
            <a:spLocks noGrp="1"/>
          </p:cNvSpPr>
          <p:nvPr>
            <p:ph type="sldNum" sz="quarter" idx="12"/>
          </p:nvPr>
        </p:nvSpPr>
        <p:spPr/>
        <p:txBody>
          <a:bodyPr/>
          <a:lstStyle/>
          <a:p>
            <a:fld id="{C7AA53B9-472A-452D-85DC-3848F0CED037}" type="slidenum">
              <a:rPr lang="de-DE" smtClean="0"/>
              <a:pPr/>
              <a:t>28</a:t>
            </a:fld>
            <a:endParaRPr lang="de-DE" dirty="0"/>
          </a:p>
        </p:txBody>
      </p:sp>
      <p:pic>
        <p:nvPicPr>
          <p:cNvPr id="8" name="Grafik 7">
            <a:extLst>
              <a:ext uri="{FF2B5EF4-FFF2-40B4-BE49-F238E27FC236}">
                <a16:creationId xmlns:a16="http://schemas.microsoft.com/office/drawing/2014/main" id="{9F03BE8D-40D4-4EC9-A428-59BDAB0661BE}"/>
              </a:ext>
            </a:extLst>
          </p:cNvPr>
          <p:cNvPicPr>
            <a:picLocks noChangeAspect="1"/>
          </p:cNvPicPr>
          <p:nvPr/>
        </p:nvPicPr>
        <p:blipFill>
          <a:blip r:embed="rId2"/>
          <a:stretch>
            <a:fillRect/>
          </a:stretch>
        </p:blipFill>
        <p:spPr>
          <a:xfrm>
            <a:off x="4038600" y="1171575"/>
            <a:ext cx="7877175" cy="4248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561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Reconstruct Noisy Images</a:t>
            </a:r>
          </a:p>
        </p:txBody>
      </p:sp>
      <p:sp>
        <p:nvSpPr>
          <p:cNvPr id="3" name="Inhaltsplatzhalter 2">
            <a:extLst>
              <a:ext uri="{FF2B5EF4-FFF2-40B4-BE49-F238E27FC236}">
                <a16:creationId xmlns:a16="http://schemas.microsoft.com/office/drawing/2014/main" id="{07B4E7AF-C5AA-4EC3-A511-2E476B1743A5}"/>
              </a:ext>
            </a:extLst>
          </p:cNvPr>
          <p:cNvSpPr>
            <a:spLocks noGrp="1"/>
          </p:cNvSpPr>
          <p:nvPr>
            <p:ph idx="1"/>
          </p:nvPr>
        </p:nvSpPr>
        <p:spPr/>
        <p:txBody>
          <a:bodyPr/>
          <a:lstStyle/>
          <a:p>
            <a:r>
              <a:rPr lang="en-GB" dirty="0"/>
              <a:t>We can </a:t>
            </a:r>
            <a:r>
              <a:rPr lang="en-GB" dirty="0">
                <a:highlight>
                  <a:srgbClr val="FFFF00"/>
                </a:highlight>
              </a:rPr>
              <a:t>add noise </a:t>
            </a:r>
            <a:r>
              <a:rPr lang="en-GB" dirty="0"/>
              <a:t>to the image before reconstruction. </a:t>
            </a:r>
          </a:p>
          <a:p>
            <a:r>
              <a:rPr lang="en-GB" dirty="0"/>
              <a:t>This can also be taken into account during </a:t>
            </a:r>
            <a:r>
              <a:rPr lang="en-GB" dirty="0">
                <a:highlight>
                  <a:srgbClr val="FFFF00"/>
                </a:highlight>
              </a:rPr>
              <a:t>training</a:t>
            </a:r>
            <a:r>
              <a:rPr lang="en-GB" dirty="0"/>
              <a:t>. </a:t>
            </a:r>
          </a:p>
          <a:p>
            <a:r>
              <a:rPr lang="en-GB" dirty="0"/>
              <a:t>The reconstructed image can </a:t>
            </a:r>
            <a:r>
              <a:rPr lang="en-GB" dirty="0">
                <a:highlight>
                  <a:srgbClr val="FFFF00"/>
                </a:highlight>
              </a:rPr>
              <a:t>remove the noise</a:t>
            </a:r>
            <a:r>
              <a:rPr lang="en-GB" dirty="0"/>
              <a:t>. </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29</a:t>
            </a:fld>
            <a:endParaRPr lang="de-DE" dirty="0"/>
          </a:p>
        </p:txBody>
      </p:sp>
      <p:pic>
        <p:nvPicPr>
          <p:cNvPr id="7170" name="Picture 2">
            <a:extLst>
              <a:ext uri="{FF2B5EF4-FFF2-40B4-BE49-F238E27FC236}">
                <a16:creationId xmlns:a16="http://schemas.microsoft.com/office/drawing/2014/main" id="{39B59296-FAD3-4F13-9A15-932A71DFC3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000"/>
          <a:stretch/>
        </p:blipFill>
        <p:spPr bwMode="auto">
          <a:xfrm>
            <a:off x="4698076" y="484409"/>
            <a:ext cx="6490398" cy="58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4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highlight>
                  <a:srgbClr val="00FFFF"/>
                </a:highlight>
              </a:rPr>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547283" y="281644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18/09/2024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974354" y="277172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2.1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421FAD-9EEF-4ADE-8C4C-A30C3F284AA2}"/>
              </a:ext>
            </a:extLst>
          </p:cNvPr>
          <p:cNvSpPr>
            <a:spLocks noGrp="1"/>
          </p:cNvSpPr>
          <p:nvPr>
            <p:ph type="title"/>
          </p:nvPr>
        </p:nvSpPr>
        <p:spPr/>
        <p:txBody>
          <a:bodyPr/>
          <a:lstStyle/>
          <a:p>
            <a:r>
              <a:rPr lang="en-GB" dirty="0"/>
              <a:t>Reconstruct Missing Data</a:t>
            </a:r>
          </a:p>
        </p:txBody>
      </p:sp>
      <p:sp>
        <p:nvSpPr>
          <p:cNvPr id="3" name="Inhaltsplatzhalter 2">
            <a:extLst>
              <a:ext uri="{FF2B5EF4-FFF2-40B4-BE49-F238E27FC236}">
                <a16:creationId xmlns:a16="http://schemas.microsoft.com/office/drawing/2014/main" id="{686CCE3C-2281-4D13-9F4E-9EB08534F078}"/>
              </a:ext>
            </a:extLst>
          </p:cNvPr>
          <p:cNvSpPr>
            <a:spLocks noGrp="1"/>
          </p:cNvSpPr>
          <p:nvPr>
            <p:ph idx="1"/>
          </p:nvPr>
        </p:nvSpPr>
        <p:spPr/>
        <p:txBody>
          <a:bodyPr/>
          <a:lstStyle/>
          <a:p>
            <a:r>
              <a:rPr lang="en-GB" dirty="0"/>
              <a:t>We can </a:t>
            </a:r>
            <a:r>
              <a:rPr lang="en-GB" dirty="0">
                <a:highlight>
                  <a:srgbClr val="FFFF00"/>
                </a:highlight>
              </a:rPr>
              <a:t>remove some parts </a:t>
            </a:r>
            <a:r>
              <a:rPr lang="en-GB" dirty="0"/>
              <a:t>of the patterns</a:t>
            </a:r>
          </a:p>
          <a:p>
            <a:r>
              <a:rPr lang="en-GB" dirty="0"/>
              <a:t>Let the autoencoder </a:t>
            </a:r>
            <a:r>
              <a:rPr lang="en-GB" dirty="0">
                <a:highlight>
                  <a:srgbClr val="FFFF00"/>
                </a:highlight>
              </a:rPr>
              <a:t>reconstruct</a:t>
            </a:r>
            <a:r>
              <a:rPr lang="en-GB" dirty="0"/>
              <a:t> the missing parts. </a:t>
            </a:r>
          </a:p>
          <a:p>
            <a:r>
              <a:rPr lang="en-GB" dirty="0"/>
              <a:t>This can also be added to the </a:t>
            </a:r>
            <a:r>
              <a:rPr lang="en-GB" dirty="0">
                <a:highlight>
                  <a:srgbClr val="FFFF00"/>
                </a:highlight>
              </a:rPr>
              <a:t>training loop </a:t>
            </a:r>
            <a:r>
              <a:rPr lang="en-GB" dirty="0"/>
              <a:t>to prepare the system. </a:t>
            </a:r>
          </a:p>
        </p:txBody>
      </p:sp>
      <p:sp>
        <p:nvSpPr>
          <p:cNvPr id="4" name="Datumsplatzhalter 3">
            <a:extLst>
              <a:ext uri="{FF2B5EF4-FFF2-40B4-BE49-F238E27FC236}">
                <a16:creationId xmlns:a16="http://schemas.microsoft.com/office/drawing/2014/main" id="{8E2DA953-526D-42C2-8ADB-292FD51753C1}"/>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CCC60699-B426-4DF7-B5BB-D12238F12B7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6CFBDF33-F9C1-4D9E-B98F-B3DBD5DFC18A}"/>
              </a:ext>
            </a:extLst>
          </p:cNvPr>
          <p:cNvSpPr>
            <a:spLocks noGrp="1"/>
          </p:cNvSpPr>
          <p:nvPr>
            <p:ph type="sldNum" sz="quarter" idx="12"/>
          </p:nvPr>
        </p:nvSpPr>
        <p:spPr/>
        <p:txBody>
          <a:bodyPr/>
          <a:lstStyle/>
          <a:p>
            <a:fld id="{C7AA53B9-472A-452D-85DC-3848F0CED037}" type="slidenum">
              <a:rPr lang="de-DE" smtClean="0"/>
              <a:pPr/>
              <a:t>30</a:t>
            </a:fld>
            <a:endParaRPr lang="de-DE" dirty="0"/>
          </a:p>
        </p:txBody>
      </p:sp>
      <p:pic>
        <p:nvPicPr>
          <p:cNvPr id="8194" name="Picture 2">
            <a:extLst>
              <a:ext uri="{FF2B5EF4-FFF2-40B4-BE49-F238E27FC236}">
                <a16:creationId xmlns:a16="http://schemas.microsoft.com/office/drawing/2014/main" id="{DA708A54-A231-44BE-A826-702527C7CC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733"/>
          <a:stretch/>
        </p:blipFill>
        <p:spPr bwMode="auto">
          <a:xfrm>
            <a:off x="4458018" y="445957"/>
            <a:ext cx="6307518" cy="5744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587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highlight>
                  <a:srgbClr val="00FFFF"/>
                </a:highlight>
              </a:rPr>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547283" y="281644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31</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18/09/2024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974354" y="277172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2.3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88795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Data assimilation example</a:t>
            </a:r>
          </a:p>
        </p:txBody>
      </p:sp>
      <p:sp>
        <p:nvSpPr>
          <p:cNvPr id="3" name="Inhaltsplatzhalter 2">
            <a:extLst>
              <a:ext uri="{FF2B5EF4-FFF2-40B4-BE49-F238E27FC236}">
                <a16:creationId xmlns:a16="http://schemas.microsoft.com/office/drawing/2014/main" id="{07B4E7AF-C5AA-4EC3-A511-2E476B1743A5}"/>
              </a:ext>
            </a:extLst>
          </p:cNvPr>
          <p:cNvSpPr>
            <a:spLocks noGrp="1"/>
          </p:cNvSpPr>
          <p:nvPr>
            <p:ph idx="1"/>
          </p:nvPr>
        </p:nvSpPr>
        <p:spPr>
          <a:xfrm>
            <a:off x="838200" y="1171575"/>
            <a:ext cx="10515600" cy="5005388"/>
          </a:xfrm>
        </p:spPr>
        <p:txBody>
          <a:bodyPr/>
          <a:lstStyle/>
          <a:p>
            <a:r>
              <a:rPr lang="en-GB" dirty="0"/>
              <a:t>Example with </a:t>
            </a:r>
            <a:r>
              <a:rPr lang="en-GB" dirty="0">
                <a:highlight>
                  <a:srgbClr val="FFFF00"/>
                </a:highlight>
              </a:rPr>
              <a:t>custom loss function</a:t>
            </a:r>
          </a:p>
          <a:p>
            <a:endParaRPr lang="en-GB" dirty="0"/>
          </a:p>
          <a:p>
            <a:r>
              <a:rPr lang="en-GB" dirty="0"/>
              <a:t>Normally, NNs are trained like this:</a:t>
            </a:r>
          </a:p>
          <a:p>
            <a:pPr lvl="1"/>
            <a:endParaRPr lang="en-GB" dirty="0"/>
          </a:p>
          <a:p>
            <a:pPr lvl="1"/>
            <a:r>
              <a:rPr lang="en-GB" dirty="0"/>
              <a:t>    is known, i.e., the training data is</a:t>
            </a:r>
            <a:br>
              <a:rPr lang="en-GB" dirty="0"/>
            </a:br>
            <a:r>
              <a:rPr lang="en-GB" dirty="0"/>
              <a:t>sampled from </a:t>
            </a:r>
          </a:p>
          <a:p>
            <a:endParaRPr lang="en-GB" dirty="0"/>
          </a:p>
          <a:p>
            <a:r>
              <a:rPr lang="en-GB" dirty="0"/>
              <a:t>We take a different approach as data </a:t>
            </a:r>
            <a:br>
              <a:rPr lang="en-GB" dirty="0"/>
            </a:br>
            <a:r>
              <a:rPr lang="en-GB" dirty="0"/>
              <a:t>assimilation is also an </a:t>
            </a:r>
            <a:r>
              <a:rPr lang="en-GB" dirty="0">
                <a:highlight>
                  <a:srgbClr val="FFFF00"/>
                </a:highlight>
              </a:rPr>
              <a:t>optimization problem</a:t>
            </a:r>
          </a:p>
          <a:p>
            <a:pPr marL="0" indent="0">
              <a:buNone/>
            </a:pPr>
            <a:r>
              <a:rPr lang="en-GB" dirty="0"/>
              <a:t>	</a:t>
            </a:r>
            <a:r>
              <a:rPr lang="en-GB" dirty="0">
                <a:sym typeface="Wingdings" pitchFamily="2" charset="2"/>
              </a:rPr>
              <a:t> </a:t>
            </a:r>
            <a:r>
              <a:rPr lang="en-GB" dirty="0"/>
              <a:t>We use the data assimilation </a:t>
            </a:r>
            <a:br>
              <a:rPr lang="en-GB" dirty="0"/>
            </a:br>
            <a:r>
              <a:rPr lang="en-GB" dirty="0"/>
              <a:t>		</a:t>
            </a:r>
            <a:r>
              <a:rPr lang="en-GB" dirty="0">
                <a:highlight>
                  <a:srgbClr val="FFFF00"/>
                </a:highlight>
              </a:rPr>
              <a:t>cost function </a:t>
            </a:r>
            <a:r>
              <a:rPr lang="en-GB" dirty="0"/>
              <a:t>as loss function</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32</a:t>
            </a:fld>
            <a:endParaRPr lang="de-DE" dirty="0"/>
          </a:p>
        </p:txBody>
      </p:sp>
      <p:pic>
        <p:nvPicPr>
          <p:cNvPr id="8" name="Grafik 7">
            <a:extLst>
              <a:ext uri="{FF2B5EF4-FFF2-40B4-BE49-F238E27FC236}">
                <a16:creationId xmlns:a16="http://schemas.microsoft.com/office/drawing/2014/main" id="{D2879969-BC05-FB2D-C600-5BCE7E250A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8177" y="1085850"/>
            <a:ext cx="5060034" cy="2921641"/>
          </a:xfrm>
          <a:prstGeom prst="rect">
            <a:avLst/>
          </a:prstGeom>
        </p:spPr>
      </p:pic>
      <p:pic>
        <p:nvPicPr>
          <p:cNvPr id="10" name="Grafik 9">
            <a:extLst>
              <a:ext uri="{FF2B5EF4-FFF2-40B4-BE49-F238E27FC236}">
                <a16:creationId xmlns:a16="http://schemas.microsoft.com/office/drawing/2014/main" id="{FF91B4B6-C0C1-582D-921B-A2C75F559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192" y="3395893"/>
            <a:ext cx="2451483" cy="342067"/>
          </a:xfrm>
          <a:prstGeom prst="rect">
            <a:avLst/>
          </a:prstGeom>
        </p:spPr>
      </p:pic>
      <p:pic>
        <p:nvPicPr>
          <p:cNvPr id="13" name="Grafik 12">
            <a:extLst>
              <a:ext uri="{FF2B5EF4-FFF2-40B4-BE49-F238E27FC236}">
                <a16:creationId xmlns:a16="http://schemas.microsoft.com/office/drawing/2014/main" id="{6294AA56-20B0-ECE0-394B-6B76D76266AE}"/>
              </a:ext>
            </a:extLst>
          </p:cNvPr>
          <p:cNvPicPr>
            <a:picLocks noChangeAspect="1"/>
          </p:cNvPicPr>
          <p:nvPr/>
        </p:nvPicPr>
        <p:blipFill rotWithShape="1">
          <a:blip r:embed="rId3">
            <a:extLst>
              <a:ext uri="{28A0092B-C50C-407E-A947-70E740481C1C}">
                <a14:useLocalDpi xmlns:a14="http://schemas.microsoft.com/office/drawing/2010/main" val="0"/>
              </a:ext>
            </a:extLst>
          </a:blip>
          <a:srcRect l="87264" r="4660"/>
          <a:stretch/>
        </p:blipFill>
        <p:spPr>
          <a:xfrm>
            <a:off x="1631993" y="3078123"/>
            <a:ext cx="197998" cy="342068"/>
          </a:xfrm>
          <a:prstGeom prst="rect">
            <a:avLst/>
          </a:prstGeom>
        </p:spPr>
      </p:pic>
      <p:pic>
        <p:nvPicPr>
          <p:cNvPr id="15" name="Grafik 14">
            <a:extLst>
              <a:ext uri="{FF2B5EF4-FFF2-40B4-BE49-F238E27FC236}">
                <a16:creationId xmlns:a16="http://schemas.microsoft.com/office/drawing/2014/main" id="{9EFD1244-E9DF-50BA-7177-6298BFD40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456" y="3769569"/>
            <a:ext cx="3851830" cy="2407394"/>
          </a:xfrm>
          <a:prstGeom prst="rect">
            <a:avLst/>
          </a:prstGeom>
        </p:spPr>
      </p:pic>
    </p:spTree>
    <p:extLst>
      <p:ext uri="{BB962C8B-B14F-4D97-AF65-F5344CB8AC3E}">
        <p14:creationId xmlns:p14="http://schemas.microsoft.com/office/powerpoint/2010/main" val="387836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Defining the loss function</a:t>
            </a:r>
          </a:p>
        </p:txBody>
      </p:sp>
      <p:sp>
        <p:nvSpPr>
          <p:cNvPr id="3" name="Inhaltsplatzhalter 2">
            <a:extLst>
              <a:ext uri="{FF2B5EF4-FFF2-40B4-BE49-F238E27FC236}">
                <a16:creationId xmlns:a16="http://schemas.microsoft.com/office/drawing/2014/main" id="{07B4E7AF-C5AA-4EC3-A511-2E476B1743A5}"/>
              </a:ext>
            </a:extLst>
          </p:cNvPr>
          <p:cNvSpPr>
            <a:spLocks noGrp="1"/>
          </p:cNvSpPr>
          <p:nvPr>
            <p:ph idx="1"/>
          </p:nvPr>
        </p:nvSpPr>
        <p:spPr>
          <a:xfrm>
            <a:off x="838200" y="1171575"/>
            <a:ext cx="10515600" cy="5005388"/>
          </a:xfrm>
        </p:spPr>
        <p:txBody>
          <a:bodyPr/>
          <a:lstStyle/>
          <a:p>
            <a:r>
              <a:rPr lang="en-GB" dirty="0"/>
              <a:t>The data assimilation cost function</a:t>
            </a:r>
          </a:p>
          <a:p>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dirty="0"/>
              <a:t>The neural network is trained like this:</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33</a:t>
            </a:fld>
            <a:endParaRPr lang="de-DE" dirty="0"/>
          </a:p>
        </p:txBody>
      </p:sp>
      <p:pic>
        <p:nvPicPr>
          <p:cNvPr id="15" name="Grafik 14">
            <a:extLst>
              <a:ext uri="{FF2B5EF4-FFF2-40B4-BE49-F238E27FC236}">
                <a16:creationId xmlns:a16="http://schemas.microsoft.com/office/drawing/2014/main" id="{9EFD1244-E9DF-50BA-7177-6298BFD40E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1192" y="3126448"/>
            <a:ext cx="3851830" cy="2407393"/>
          </a:xfrm>
          <a:prstGeom prst="rect">
            <a:avLst/>
          </a:prstGeom>
        </p:spPr>
      </p:pic>
      <p:pic>
        <p:nvPicPr>
          <p:cNvPr id="12" name="Grafik 11">
            <a:extLst>
              <a:ext uri="{FF2B5EF4-FFF2-40B4-BE49-F238E27FC236}">
                <a16:creationId xmlns:a16="http://schemas.microsoft.com/office/drawing/2014/main" id="{B35A39AF-1397-65BB-BD04-247821EF6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61755"/>
            <a:ext cx="7772400" cy="567225"/>
          </a:xfrm>
          <a:prstGeom prst="rect">
            <a:avLst/>
          </a:prstGeom>
        </p:spPr>
      </p:pic>
      <p:sp>
        <p:nvSpPr>
          <p:cNvPr id="14" name="Textfeld 13">
            <a:extLst>
              <a:ext uri="{FF2B5EF4-FFF2-40B4-BE49-F238E27FC236}">
                <a16:creationId xmlns:a16="http://schemas.microsoft.com/office/drawing/2014/main" id="{225EA4AD-451C-CA55-AAF2-7C8B04074927}"/>
              </a:ext>
            </a:extLst>
          </p:cNvPr>
          <p:cNvSpPr txBox="1"/>
          <p:nvPr/>
        </p:nvSpPr>
        <p:spPr>
          <a:xfrm>
            <a:off x="3426654" y="2464029"/>
            <a:ext cx="2025748" cy="369332"/>
          </a:xfrm>
          <a:prstGeom prst="rect">
            <a:avLst/>
          </a:prstGeom>
          <a:noFill/>
        </p:spPr>
        <p:txBody>
          <a:bodyPr wrap="square" rtlCol="0">
            <a:spAutoFit/>
          </a:bodyPr>
          <a:lstStyle/>
          <a:p>
            <a:pPr algn="ctr"/>
            <a:r>
              <a:rPr lang="de-DE" dirty="0" err="1"/>
              <a:t>background</a:t>
            </a:r>
            <a:endParaRPr lang="de-DE" dirty="0"/>
          </a:p>
        </p:txBody>
      </p:sp>
      <p:sp>
        <p:nvSpPr>
          <p:cNvPr id="16" name="Textfeld 15">
            <a:extLst>
              <a:ext uri="{FF2B5EF4-FFF2-40B4-BE49-F238E27FC236}">
                <a16:creationId xmlns:a16="http://schemas.microsoft.com/office/drawing/2014/main" id="{2E25592B-A3A0-1D15-E946-933B064F4DA0}"/>
              </a:ext>
            </a:extLst>
          </p:cNvPr>
          <p:cNvSpPr txBox="1"/>
          <p:nvPr/>
        </p:nvSpPr>
        <p:spPr>
          <a:xfrm>
            <a:off x="7090513" y="2458750"/>
            <a:ext cx="2025748" cy="369332"/>
          </a:xfrm>
          <a:prstGeom prst="rect">
            <a:avLst/>
          </a:prstGeom>
          <a:noFill/>
        </p:spPr>
        <p:txBody>
          <a:bodyPr wrap="square" rtlCol="0">
            <a:spAutoFit/>
          </a:bodyPr>
          <a:lstStyle/>
          <a:p>
            <a:pPr algn="ctr"/>
            <a:r>
              <a:rPr lang="de-DE" dirty="0" err="1"/>
              <a:t>observations</a:t>
            </a:r>
            <a:endParaRPr lang="de-DE" dirty="0"/>
          </a:p>
        </p:txBody>
      </p:sp>
      <p:sp>
        <p:nvSpPr>
          <p:cNvPr id="17" name="Geschweifte Klammer links 16">
            <a:extLst>
              <a:ext uri="{FF2B5EF4-FFF2-40B4-BE49-F238E27FC236}">
                <a16:creationId xmlns:a16="http://schemas.microsoft.com/office/drawing/2014/main" id="{5666CFA9-F9CF-B51E-0819-1EDFAC68EC7B}"/>
              </a:ext>
            </a:extLst>
          </p:cNvPr>
          <p:cNvSpPr/>
          <p:nvPr/>
        </p:nvSpPr>
        <p:spPr>
          <a:xfrm rot="16200000">
            <a:off x="4253015" y="842932"/>
            <a:ext cx="369331" cy="2885237"/>
          </a:xfrm>
          <a:prstGeom prst="leftBrace">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8" name="Geschweifte Klammer links 17">
            <a:extLst>
              <a:ext uri="{FF2B5EF4-FFF2-40B4-BE49-F238E27FC236}">
                <a16:creationId xmlns:a16="http://schemas.microsoft.com/office/drawing/2014/main" id="{9FBA3926-F751-4A36-627A-B6334890794E}"/>
              </a:ext>
            </a:extLst>
          </p:cNvPr>
          <p:cNvSpPr/>
          <p:nvPr/>
        </p:nvSpPr>
        <p:spPr>
          <a:xfrm rot="16200000">
            <a:off x="7912369" y="394198"/>
            <a:ext cx="369331" cy="3770330"/>
          </a:xfrm>
          <a:prstGeom prst="leftBrace">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9261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Loading packages and preparing the data</a:t>
            </a:r>
          </a:p>
        </p:txBody>
      </p:sp>
      <p:pic>
        <p:nvPicPr>
          <p:cNvPr id="13" name="Inhaltsplatzhalter 12">
            <a:extLst>
              <a:ext uri="{FF2B5EF4-FFF2-40B4-BE49-F238E27FC236}">
                <a16:creationId xmlns:a16="http://schemas.microsoft.com/office/drawing/2014/main" id="{F500891B-1EC5-E251-5B0A-DAA2EF43F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853501"/>
            <a:ext cx="5563746" cy="4047256"/>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34</a:t>
            </a:fld>
            <a:endParaRPr lang="de-DE" dirty="0"/>
          </a:p>
        </p:txBody>
      </p:sp>
      <p:pic>
        <p:nvPicPr>
          <p:cNvPr id="20" name="Grafik 19">
            <a:extLst>
              <a:ext uri="{FF2B5EF4-FFF2-40B4-BE49-F238E27FC236}">
                <a16:creationId xmlns:a16="http://schemas.microsoft.com/office/drawing/2014/main" id="{D198E7E2-3928-5FE9-ECDA-E75C0CFBC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08183"/>
            <a:ext cx="4097367" cy="1216063"/>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B40FBC72-1A45-085E-45F8-FCAE5A45E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387407"/>
            <a:ext cx="2629326" cy="1402307"/>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01BC9D06-7C54-8A76-87B7-396E08C64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952875"/>
            <a:ext cx="4524632" cy="2388305"/>
          </a:xfrm>
          <a:prstGeom prst="rect">
            <a:avLst/>
          </a:prstGeom>
          <a:ln>
            <a:noFill/>
          </a:ln>
          <a:effectLst>
            <a:outerShdw blurRad="292100" dist="139700" dir="2700000" algn="tl" rotWithShape="0">
              <a:srgbClr val="333333">
                <a:alpha val="65000"/>
              </a:srgbClr>
            </a:outerShdw>
          </a:effectLst>
        </p:spPr>
      </p:pic>
      <p:sp>
        <p:nvSpPr>
          <p:cNvPr id="21" name="Pfeil: nach rechts 13">
            <a:extLst>
              <a:ext uri="{FF2B5EF4-FFF2-40B4-BE49-F238E27FC236}">
                <a16:creationId xmlns:a16="http://schemas.microsoft.com/office/drawing/2014/main" id="{73BADDC8-2C43-2C1C-C6EB-9CF5C1776B2F}"/>
              </a:ext>
            </a:extLst>
          </p:cNvPr>
          <p:cNvSpPr/>
          <p:nvPr/>
        </p:nvSpPr>
        <p:spPr>
          <a:xfrm rot="20845052">
            <a:off x="4720661" y="4652749"/>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0625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Preparing the data (cont’d)</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35</a:t>
            </a:fld>
            <a:endParaRPr lang="de-DE" dirty="0"/>
          </a:p>
        </p:txBody>
      </p:sp>
      <p:pic>
        <p:nvPicPr>
          <p:cNvPr id="7" name="Grafik 6">
            <a:extLst>
              <a:ext uri="{FF2B5EF4-FFF2-40B4-BE49-F238E27FC236}">
                <a16:creationId xmlns:a16="http://schemas.microsoft.com/office/drawing/2014/main" id="{871B0FAE-06FF-4423-771A-7BA9F59AC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05" y="1003790"/>
            <a:ext cx="6616700" cy="952500"/>
          </a:xfrm>
          <a:prstGeom prst="rect">
            <a:avLst/>
          </a:prstGeom>
          <a:ln>
            <a:noFill/>
          </a:ln>
          <a:effectLst>
            <a:outerShdw blurRad="292100" dist="139700" dir="2700000" algn="tl" rotWithShape="0">
              <a:srgbClr val="333333">
                <a:alpha val="65000"/>
              </a:srgbClr>
            </a:outerShdw>
          </a:effectLst>
        </p:spPr>
      </p:pic>
      <p:pic>
        <p:nvPicPr>
          <p:cNvPr id="11" name="Grafik 10">
            <a:extLst>
              <a:ext uri="{FF2B5EF4-FFF2-40B4-BE49-F238E27FC236}">
                <a16:creationId xmlns:a16="http://schemas.microsoft.com/office/drawing/2014/main" id="{F5B04929-665A-EA5D-8E58-6A9380C7E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5" y="2017995"/>
            <a:ext cx="7772400" cy="2034005"/>
          </a:xfrm>
          <a:prstGeom prst="rect">
            <a:avLst/>
          </a:prstGeom>
          <a:ln>
            <a:noFill/>
          </a:ln>
          <a:effectLst>
            <a:outerShdw blurRad="292100" dist="139700" dir="2700000" algn="tl" rotWithShape="0">
              <a:srgbClr val="333333">
                <a:alpha val="65000"/>
              </a:srgbClr>
            </a:outerShdw>
          </a:effectLst>
        </p:spPr>
      </p:pic>
      <p:pic>
        <p:nvPicPr>
          <p:cNvPr id="14" name="Grafik 13">
            <a:extLst>
              <a:ext uri="{FF2B5EF4-FFF2-40B4-BE49-F238E27FC236}">
                <a16:creationId xmlns:a16="http://schemas.microsoft.com/office/drawing/2014/main" id="{2663B747-A79F-9F61-970F-8A51EB573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 y="4142115"/>
            <a:ext cx="8827145" cy="2505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064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6956BC55-CAB1-F0C2-A7DA-99BAA01CB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05" y="1028700"/>
            <a:ext cx="4451995" cy="2658685"/>
          </a:xfrm>
          <a:prstGeom prst="rect">
            <a:avLst/>
          </a:prstGeom>
          <a:ln>
            <a:noFill/>
          </a:ln>
          <a:effectLst>
            <a:outerShdw blurRad="292100" dist="139700" dir="2700000" algn="tl" rotWithShape="0">
              <a:srgbClr val="333333">
                <a:alpha val="65000"/>
              </a:srgbClr>
            </a:outerShdw>
          </a:effectLst>
        </p:spPr>
      </p:pic>
      <p:pic>
        <p:nvPicPr>
          <p:cNvPr id="16" name="Grafik 15">
            <a:extLst>
              <a:ext uri="{FF2B5EF4-FFF2-40B4-BE49-F238E27FC236}">
                <a16:creationId xmlns:a16="http://schemas.microsoft.com/office/drawing/2014/main" id="{E67C1A71-98EB-352F-BF14-C95B977E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5" y="3852936"/>
            <a:ext cx="6466146" cy="1976364"/>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81BE4EB8-F227-9CC4-A75B-79DA8AC45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800" y="1178792"/>
            <a:ext cx="7112000" cy="5219700"/>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Preparing the data (cont’d)</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36</a:t>
            </a:fld>
            <a:endParaRPr lang="de-DE" dirty="0"/>
          </a:p>
        </p:txBody>
      </p:sp>
      <p:pic>
        <p:nvPicPr>
          <p:cNvPr id="8" name="Grafik 7">
            <a:extLst>
              <a:ext uri="{FF2B5EF4-FFF2-40B4-BE49-F238E27FC236}">
                <a16:creationId xmlns:a16="http://schemas.microsoft.com/office/drawing/2014/main" id="{DCCC575A-427C-57DD-3AE7-BD7A12F34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4841118"/>
            <a:ext cx="4114800" cy="662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980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Preparing the data (cont’d)</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37</a:t>
            </a:fld>
            <a:endParaRPr lang="de-DE" dirty="0"/>
          </a:p>
        </p:txBody>
      </p:sp>
      <p:pic>
        <p:nvPicPr>
          <p:cNvPr id="7" name="Grafik 6">
            <a:extLst>
              <a:ext uri="{FF2B5EF4-FFF2-40B4-BE49-F238E27FC236}">
                <a16:creationId xmlns:a16="http://schemas.microsoft.com/office/drawing/2014/main" id="{DFE61351-67C1-9F00-07D0-28C2F01D8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05" y="1085850"/>
            <a:ext cx="7772400" cy="2399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7902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Network and Loss function</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38</a:t>
            </a:fld>
            <a:endParaRPr lang="de-DE" dirty="0"/>
          </a:p>
        </p:txBody>
      </p:sp>
      <p:pic>
        <p:nvPicPr>
          <p:cNvPr id="8" name="Grafik 7">
            <a:extLst>
              <a:ext uri="{FF2B5EF4-FFF2-40B4-BE49-F238E27FC236}">
                <a16:creationId xmlns:a16="http://schemas.microsoft.com/office/drawing/2014/main" id="{CD752EF6-057C-26EA-8689-59BAE3622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05" y="1094261"/>
            <a:ext cx="7772400" cy="2862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4462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Network and Loss function</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39</a:t>
            </a:fld>
            <a:endParaRPr lang="de-DE" dirty="0"/>
          </a:p>
        </p:txBody>
      </p:sp>
      <p:pic>
        <p:nvPicPr>
          <p:cNvPr id="10" name="Grafik 9">
            <a:extLst>
              <a:ext uri="{FF2B5EF4-FFF2-40B4-BE49-F238E27FC236}">
                <a16:creationId xmlns:a16="http://schemas.microsoft.com/office/drawing/2014/main" id="{DCCE1E7F-9764-E55B-7C25-894C96284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05" y="1094261"/>
            <a:ext cx="8323850" cy="3638378"/>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DCE2106A-9028-8ACA-114C-DE9EFED52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4" y="4902095"/>
            <a:ext cx="8502071" cy="1590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36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1/2</a:t>
            </a:r>
            <a:endParaRPr lang="de-DE" dirty="0"/>
          </a:p>
        </p:txBody>
      </p:sp>
      <p:pic>
        <p:nvPicPr>
          <p:cNvPr id="26" name="Inhaltsplatzhalter 25" descr="Ein Bild, das Kunst enthält.&#10;&#10;Automatisch generierte Beschreibung mit geringer Zuverlässigkeit">
            <a:extLst>
              <a:ext uri="{FF2B5EF4-FFF2-40B4-BE49-F238E27FC236}">
                <a16:creationId xmlns:a16="http://schemas.microsoft.com/office/drawing/2014/main" id="{E284BFA2-12FD-943C-9BD8-D5B25366D9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45015" y="728410"/>
            <a:ext cx="2899118" cy="2899118"/>
          </a:xfrm>
          <a:prstGeom prst="rect">
            <a:avLst/>
          </a:prstGeom>
          <a:ln>
            <a:noFill/>
          </a:ln>
          <a:effectLst>
            <a:outerShdw blurRad="292100" dist="139700" dir="2700000" algn="tl" rotWithShape="0">
              <a:srgbClr val="333333">
                <a:alpha val="65000"/>
              </a:srgbClr>
            </a:outerShdw>
          </a:effectLst>
        </p:spPr>
      </p:pic>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18/09/2024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4</a:t>
            </a:fld>
            <a:endParaRPr lang="fr-BE"/>
          </a:p>
        </p:txBody>
      </p:sp>
      <p:pic>
        <p:nvPicPr>
          <p:cNvPr id="13" name="Inhaltsplatzhalter 12">
            <a:extLst>
              <a:ext uri="{FF2B5EF4-FFF2-40B4-BE49-F238E27FC236}">
                <a16:creationId xmlns:a16="http://schemas.microsoft.com/office/drawing/2014/main" id="{43FBF120-EA0A-42F8-05A8-1415C7C70A4F}"/>
              </a:ext>
            </a:extLst>
          </p:cNvPr>
          <p:cNvPicPr>
            <a:picLocks noGrp="1" noChangeAspect="1"/>
          </p:cNvPicPr>
          <p:nvPr>
            <p:ph idx="13"/>
          </p:nvPr>
        </p:nvPicPr>
        <p:blipFill>
          <a:blip r:embed="rId4"/>
          <a:stretch>
            <a:fillRect/>
          </a:stretch>
        </p:blipFill>
        <p:spPr>
          <a:xfrm>
            <a:off x="4887949" y="987139"/>
            <a:ext cx="2700119" cy="2109929"/>
          </a:xfrm>
          <a:prstGeom prst="rect">
            <a:avLst/>
          </a:prstGeom>
          <a:ln>
            <a:noFill/>
          </a:ln>
          <a:effectLst>
            <a:outerShdw blurRad="292100" dist="139700" dir="2700000" algn="tl" rotWithShape="0">
              <a:srgbClr val="333333">
                <a:alpha val="65000"/>
              </a:srgbClr>
            </a:outerShdw>
          </a:effectLst>
        </p:spPr>
      </p:pic>
      <p:sp>
        <p:nvSpPr>
          <p:cNvPr id="11" name="Inhaltsplatzhalter 10">
            <a:extLst>
              <a:ext uri="{FF2B5EF4-FFF2-40B4-BE49-F238E27FC236}">
                <a16:creationId xmlns:a16="http://schemas.microsoft.com/office/drawing/2014/main" id="{453EF43A-DAE4-4DE1-872E-B0127A271468}"/>
              </a:ext>
            </a:extLst>
          </p:cNvPr>
          <p:cNvSpPr>
            <a:spLocks noGrp="1"/>
          </p:cNvSpPr>
          <p:nvPr>
            <p:ph idx="14"/>
          </p:nvPr>
        </p:nvSpPr>
        <p:spPr>
          <a:xfrm>
            <a:off x="889713" y="1215703"/>
            <a:ext cx="3410527" cy="5055787"/>
          </a:xfrm>
        </p:spPr>
        <p:txBody>
          <a:bodyPr>
            <a:normAutofit fontScale="92500" lnSpcReduction="20000"/>
          </a:bodyPr>
          <a:lstStyle/>
          <a:p>
            <a:pPr marL="0" indent="0">
              <a:lnSpc>
                <a:spcPct val="120000"/>
              </a:lnSpc>
              <a:buNone/>
            </a:pP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Graph Neural Networks </a:t>
            </a:r>
            <a:r>
              <a:rPr kumimoji="0" lang="en-GB" altLang="de-DE" sz="1600" b="0" i="0" u="none" strike="noStrike" cap="none" normalizeH="0" baseline="0" dirty="0">
                <a:ln>
                  <a:noFill/>
                </a:ln>
                <a:solidFill>
                  <a:schemeClr val="tx1"/>
                </a:solidFill>
                <a:effectLst/>
                <a:latin typeface="Arial" panose="020B0604020202020204" pitchFamily="34" charset="0"/>
              </a:rPr>
              <a:t>(GNNs) are a type of neural network designed to work on graph-structured data, where entities (nodes) are connected by relationships (edges). Unlike traditional neural networks, GNNs use graph structures to capture both the features of individual nodes and their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connectivity</a:t>
            </a:r>
            <a:r>
              <a:rPr kumimoji="0" lang="en-GB" altLang="de-DE" sz="1600" b="0" i="0" u="none" strike="noStrike" cap="none" normalizeH="0" baseline="0" dirty="0">
                <a:ln>
                  <a:noFill/>
                </a:ln>
                <a:solidFill>
                  <a:schemeClr val="tx1"/>
                </a:solidFill>
                <a:effectLst/>
                <a:latin typeface="Arial" panose="020B0604020202020204" pitchFamily="34" charset="0"/>
              </a:rPr>
              <a:t> within the graph.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By passing information between nodes through edges,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GNNs</a:t>
            </a:r>
            <a:r>
              <a:rPr kumimoji="0" lang="en-GB" altLang="de-DE" sz="1600" b="0" i="0" u="none" strike="noStrike" cap="none" normalizeH="0" baseline="0" dirty="0">
                <a:ln>
                  <a:noFill/>
                </a:ln>
                <a:solidFill>
                  <a:schemeClr val="tx1"/>
                </a:solidFill>
                <a:effectLst/>
                <a:latin typeface="Arial" panose="020B0604020202020204" pitchFamily="34" charset="0"/>
              </a:rPr>
              <a:t> allow for the modelling of complex relationships, making them effective for tasks like social network analysis, molecular modelling, and recommendation systems.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GNNs leverage techniques like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message passing </a:t>
            </a:r>
            <a:r>
              <a:rPr kumimoji="0" lang="en-GB" altLang="de-DE" sz="1600" b="0" i="0" u="none" strike="noStrike" cap="none" normalizeH="0" baseline="0" dirty="0">
                <a:ln>
                  <a:noFill/>
                </a:ln>
                <a:solidFill>
                  <a:schemeClr val="tx1"/>
                </a:solidFill>
                <a:effectLst/>
                <a:latin typeface="Arial" panose="020B0604020202020204" pitchFamily="34" charset="0"/>
              </a:rPr>
              <a:t>to aggregate and update node representations based on their neighbours.</a:t>
            </a:r>
          </a:p>
          <a:p>
            <a:pPr marL="0" indent="0">
              <a:buNone/>
            </a:pPr>
            <a:endParaRPr lang="en-GB" sz="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2.1 Dynamic Prediction by a Graph NN </a:t>
            </a:r>
            <a:endParaRPr lang="en-GB" b="1" dirty="0"/>
          </a:p>
        </p:txBody>
      </p:sp>
      <p:pic>
        <p:nvPicPr>
          <p:cNvPr id="16" name="Picture 3">
            <a:extLst>
              <a:ext uri="{FF2B5EF4-FFF2-40B4-BE49-F238E27FC236}">
                <a16:creationId xmlns:a16="http://schemas.microsoft.com/office/drawing/2014/main" id="{DD29FCAC-C8C1-5F91-F7F6-B93458D11B53}"/>
              </a:ext>
            </a:extLst>
          </p:cNvPr>
          <p:cNvPicPr>
            <a:picLocks noChangeAspect="1"/>
          </p:cNvPicPr>
          <p:nvPr/>
        </p:nvPicPr>
        <p:blipFill>
          <a:blip r:embed="rId5"/>
          <a:srcRect/>
          <a:stretch/>
        </p:blipFill>
        <p:spPr>
          <a:xfrm>
            <a:off x="4768319" y="3265334"/>
            <a:ext cx="2939381" cy="3091016"/>
          </a:xfrm>
          <a:prstGeom prst="rect">
            <a:avLst/>
          </a:prstGeom>
          <a:effectLst>
            <a:outerShdw blurRad="50800" dist="38100" dir="2700000" algn="tl" rotWithShape="0">
              <a:prstClr val="black">
                <a:alpha val="40000"/>
              </a:prstClr>
            </a:outerShdw>
          </a:effectLst>
        </p:spPr>
      </p:pic>
      <p:sp>
        <p:nvSpPr>
          <p:cNvPr id="21" name="Inhaltsplatzhalter 10">
            <a:extLst>
              <a:ext uri="{FF2B5EF4-FFF2-40B4-BE49-F238E27FC236}">
                <a16:creationId xmlns:a16="http://schemas.microsoft.com/office/drawing/2014/main" id="{8ECB7155-2368-7AEF-A91E-E921B2A6D7B8}"/>
              </a:ext>
            </a:extLst>
          </p:cNvPr>
          <p:cNvSpPr txBox="1">
            <a:spLocks/>
          </p:cNvSpPr>
          <p:nvPr/>
        </p:nvSpPr>
        <p:spPr>
          <a:xfrm>
            <a:off x="8276936" y="941194"/>
            <a:ext cx="3410527" cy="224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29" name="Textfeld 28">
            <a:extLst>
              <a:ext uri="{FF2B5EF4-FFF2-40B4-BE49-F238E27FC236}">
                <a16:creationId xmlns:a16="http://schemas.microsoft.com/office/drawing/2014/main" id="{7B8BCDE1-58FF-CC9C-8CD0-B40F7E2FA79C}"/>
              </a:ext>
            </a:extLst>
          </p:cNvPr>
          <p:cNvSpPr txBox="1"/>
          <p:nvPr/>
        </p:nvSpPr>
        <p:spPr>
          <a:xfrm>
            <a:off x="8305800" y="3840312"/>
            <a:ext cx="3410527" cy="2585323"/>
          </a:xfrm>
          <a:prstGeom prst="rect">
            <a:avLst/>
          </a:prstGeom>
          <a:noFill/>
        </p:spPr>
        <p:txBody>
          <a:bodyPr wrap="square">
            <a:spAutoFit/>
          </a:bodyPr>
          <a:lstStyle/>
          <a:p>
            <a:pPr algn="r"/>
            <a:r>
              <a:rPr lang="en-US" dirty="0"/>
              <a:t>To construct a graph, start by defining its </a:t>
            </a:r>
            <a:r>
              <a:rPr lang="en-US" b="1" dirty="0">
                <a:highlight>
                  <a:srgbClr val="FFFF00"/>
                </a:highlight>
              </a:rPr>
              <a:t>nodes</a:t>
            </a:r>
            <a:r>
              <a:rPr lang="en-US" b="1" dirty="0"/>
              <a:t> (vertices)</a:t>
            </a:r>
            <a:r>
              <a:rPr lang="en-US" dirty="0"/>
              <a:t>, which represent individual entities in your data. Then, establish </a:t>
            </a:r>
            <a:r>
              <a:rPr lang="en-US" b="1" dirty="0">
                <a:highlight>
                  <a:srgbClr val="FFFF00"/>
                </a:highlight>
              </a:rPr>
              <a:t>edges</a:t>
            </a:r>
            <a:r>
              <a:rPr lang="en-US" dirty="0"/>
              <a:t> between these nodes, representing the relationships or connections between the entities, forming the structure of the graph.</a:t>
            </a:r>
            <a:endParaRPr lang="de-DE" dirty="0"/>
          </a:p>
        </p:txBody>
      </p:sp>
    </p:spTree>
    <p:extLst>
      <p:ext uri="{BB962C8B-B14F-4D97-AF65-F5344CB8AC3E}">
        <p14:creationId xmlns:p14="http://schemas.microsoft.com/office/powerpoint/2010/main" val="2019258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Training loop</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40</a:t>
            </a:fld>
            <a:endParaRPr lang="de-DE" dirty="0"/>
          </a:p>
        </p:txBody>
      </p:sp>
      <p:pic>
        <p:nvPicPr>
          <p:cNvPr id="7" name="Grafik 6">
            <a:extLst>
              <a:ext uri="{FF2B5EF4-FFF2-40B4-BE49-F238E27FC236}">
                <a16:creationId xmlns:a16="http://schemas.microsoft.com/office/drawing/2014/main" id="{6316DD33-5DB9-BDC8-41F8-41C7E5A89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5" y="1094260"/>
            <a:ext cx="7772400" cy="2981353"/>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EF7A6ECD-798B-EAC3-337A-F1C5D20F5E27}"/>
              </a:ext>
            </a:extLst>
          </p:cNvPr>
          <p:cNvPicPr>
            <a:picLocks noChangeAspect="1"/>
          </p:cNvPicPr>
          <p:nvPr/>
        </p:nvPicPr>
        <p:blipFill rotWithShape="1">
          <a:blip r:embed="rId4">
            <a:extLst>
              <a:ext uri="{28A0092B-C50C-407E-A947-70E740481C1C}">
                <a14:useLocalDpi xmlns:a14="http://schemas.microsoft.com/office/drawing/2010/main" val="0"/>
              </a:ext>
            </a:extLst>
          </a:blip>
          <a:srcRect b="20949"/>
          <a:stretch/>
        </p:blipFill>
        <p:spPr>
          <a:xfrm>
            <a:off x="7057838" y="797511"/>
            <a:ext cx="4901444" cy="6063417"/>
          </a:xfrm>
          <a:prstGeom prst="rect">
            <a:avLst/>
          </a:prstGeom>
          <a:ln>
            <a:noFill/>
          </a:ln>
          <a:effectLst>
            <a:outerShdw blurRad="292100" dist="139700" dir="2700000" algn="tl" rotWithShape="0">
              <a:srgbClr val="333333">
                <a:alpha val="65000"/>
              </a:srgbClr>
            </a:outerShdw>
          </a:effectLst>
        </p:spPr>
      </p:pic>
      <p:sp>
        <p:nvSpPr>
          <p:cNvPr id="11" name="Pfeil: nach rechts 13">
            <a:extLst>
              <a:ext uri="{FF2B5EF4-FFF2-40B4-BE49-F238E27FC236}">
                <a16:creationId xmlns:a16="http://schemas.microsoft.com/office/drawing/2014/main" id="{48C6703D-8DD9-F4EE-62DC-C16E4AC77FC0}"/>
              </a:ext>
            </a:extLst>
          </p:cNvPr>
          <p:cNvSpPr/>
          <p:nvPr/>
        </p:nvSpPr>
        <p:spPr>
          <a:xfrm rot="2266361">
            <a:off x="6432160" y="2723770"/>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6091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Training loop</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41</a:t>
            </a:fld>
            <a:endParaRPr lang="de-DE" dirty="0"/>
          </a:p>
        </p:txBody>
      </p:sp>
      <p:pic>
        <p:nvPicPr>
          <p:cNvPr id="12" name="Grafik 11">
            <a:extLst>
              <a:ext uri="{FF2B5EF4-FFF2-40B4-BE49-F238E27FC236}">
                <a16:creationId xmlns:a16="http://schemas.microsoft.com/office/drawing/2014/main" id="{C6CDE654-C2BE-94BB-268B-C176ECCFA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5" y="1083110"/>
            <a:ext cx="7772400" cy="2116309"/>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79C36B8C-0761-1714-88D5-0C2FB4B36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535" y="2098015"/>
            <a:ext cx="6071973" cy="44476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1086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BD3975-4761-42DC-A028-1EAF89118D83}"/>
              </a:ext>
            </a:extLst>
          </p:cNvPr>
          <p:cNvSpPr>
            <a:spLocks noGrp="1"/>
          </p:cNvSpPr>
          <p:nvPr>
            <p:ph type="title"/>
          </p:nvPr>
        </p:nvSpPr>
        <p:spPr/>
        <p:txBody>
          <a:bodyPr/>
          <a:lstStyle/>
          <a:p>
            <a:r>
              <a:rPr lang="en-GB" dirty="0"/>
              <a:t>Results</a:t>
            </a:r>
          </a:p>
        </p:txBody>
      </p:sp>
      <p:sp>
        <p:nvSpPr>
          <p:cNvPr id="4" name="Datumsplatzhalter 3">
            <a:extLst>
              <a:ext uri="{FF2B5EF4-FFF2-40B4-BE49-F238E27FC236}">
                <a16:creationId xmlns:a16="http://schemas.microsoft.com/office/drawing/2014/main" id="{00D6EFA3-A7C3-4D1A-8EA2-EBE551F6FE7C}"/>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60CDDEF8-424B-407E-BB81-1031EB4EF06E}"/>
              </a:ext>
            </a:extLst>
          </p:cNvPr>
          <p:cNvSpPr>
            <a:spLocks noGrp="1"/>
          </p:cNvSpPr>
          <p:nvPr>
            <p:ph type="ftr" sz="quarter" idx="11"/>
          </p:nvPr>
        </p:nvSpPr>
        <p:spPr/>
        <p:txBody>
          <a:bodyPr/>
          <a:lstStyle/>
          <a:p>
            <a:r>
              <a:rPr lang="en-GB" dirty="0">
                <a:solidFill>
                  <a:schemeClr val="bg1">
                    <a:lumMod val="65000"/>
                  </a:schemeClr>
                </a:solidFill>
              </a:rPr>
              <a:t>2024 – Roland </a:t>
            </a:r>
            <a:r>
              <a:rPr lang="en-GB" dirty="0" err="1">
                <a:solidFill>
                  <a:schemeClr val="bg1">
                    <a:lumMod val="65000"/>
                  </a:schemeClr>
                </a:solidFill>
              </a:rPr>
              <a:t>Potthast</a:t>
            </a:r>
            <a:r>
              <a:rPr lang="en-GB" dirty="0">
                <a:solidFill>
                  <a:schemeClr val="bg1">
                    <a:lumMod val="65000"/>
                  </a:schemeClr>
                </a:solidFill>
              </a:rPr>
              <a:t>, Stefanie </a:t>
            </a:r>
            <a:r>
              <a:rPr lang="en-GB" dirty="0" err="1">
                <a:solidFill>
                  <a:schemeClr val="bg1">
                    <a:lumMod val="65000"/>
                  </a:schemeClr>
                </a:solidFill>
              </a:rPr>
              <a:t>Hollborn</a:t>
            </a:r>
            <a:r>
              <a:rPr lang="en-GB" dirty="0">
                <a:solidFill>
                  <a:schemeClr val="bg1">
                    <a:lumMod val="65000"/>
                  </a:schemeClr>
                </a:solidFill>
              </a:rPr>
              <a:t>,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F8F87D60-3008-43FD-B85A-E7AE19B40CD5}"/>
              </a:ext>
            </a:extLst>
          </p:cNvPr>
          <p:cNvSpPr>
            <a:spLocks noGrp="1"/>
          </p:cNvSpPr>
          <p:nvPr>
            <p:ph type="sldNum" sz="quarter" idx="12"/>
          </p:nvPr>
        </p:nvSpPr>
        <p:spPr/>
        <p:txBody>
          <a:bodyPr/>
          <a:lstStyle/>
          <a:p>
            <a:fld id="{C7AA53B9-472A-452D-85DC-3848F0CED037}" type="slidenum">
              <a:rPr lang="de-DE" smtClean="0"/>
              <a:pPr/>
              <a:t>42</a:t>
            </a:fld>
            <a:endParaRPr lang="de-DE" dirty="0"/>
          </a:p>
        </p:txBody>
      </p:sp>
      <p:pic>
        <p:nvPicPr>
          <p:cNvPr id="10" name="Grafik 9">
            <a:extLst>
              <a:ext uri="{FF2B5EF4-FFF2-40B4-BE49-F238E27FC236}">
                <a16:creationId xmlns:a16="http://schemas.microsoft.com/office/drawing/2014/main" id="{A8DFC1EC-FAA8-B0E1-6677-404766125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04" y="1085850"/>
            <a:ext cx="11338595" cy="1978626"/>
          </a:xfrm>
          <a:prstGeom prst="rect">
            <a:avLst/>
          </a:prstGeom>
          <a:ln>
            <a:noFill/>
          </a:ln>
          <a:effectLst>
            <a:outerShdw blurRad="292100" dist="139700" dir="2700000" algn="tl" rotWithShape="0">
              <a:srgbClr val="333333">
                <a:alpha val="65000"/>
              </a:srgbClr>
            </a:outerShdw>
          </a:effectLst>
        </p:spPr>
      </p:pic>
      <p:pic>
        <p:nvPicPr>
          <p:cNvPr id="11" name="Grafik 10">
            <a:extLst>
              <a:ext uri="{FF2B5EF4-FFF2-40B4-BE49-F238E27FC236}">
                <a16:creationId xmlns:a16="http://schemas.microsoft.com/office/drawing/2014/main" id="{4D2078B4-38E4-ACD9-DE88-8E629D5AD561}"/>
              </a:ext>
            </a:extLst>
          </p:cNvPr>
          <p:cNvPicPr>
            <a:picLocks noChangeAspect="1"/>
          </p:cNvPicPr>
          <p:nvPr/>
        </p:nvPicPr>
        <p:blipFill rotWithShape="1">
          <a:blip r:embed="rId4">
            <a:extLst>
              <a:ext uri="{28A0092B-C50C-407E-A947-70E740481C1C}">
                <a14:useLocalDpi xmlns:a14="http://schemas.microsoft.com/office/drawing/2010/main" val="0"/>
              </a:ext>
            </a:extLst>
          </a:blip>
          <a:srcRect l="49325" r="171" b="50787"/>
          <a:stretch/>
        </p:blipFill>
        <p:spPr>
          <a:xfrm>
            <a:off x="305350" y="3339110"/>
            <a:ext cx="3925330" cy="3063875"/>
          </a:xfrm>
          <a:prstGeom prst="rect">
            <a:avLst/>
          </a:prstGeom>
          <a:ln>
            <a:noFill/>
          </a:ln>
          <a:effectLst>
            <a:outerShdw blurRad="292100" dist="139700" dir="2700000" algn="tl" rotWithShape="0">
              <a:srgbClr val="333333">
                <a:alpha val="65000"/>
              </a:srgbClr>
            </a:outerShdw>
          </a:effectLst>
        </p:spPr>
      </p:pic>
      <p:pic>
        <p:nvPicPr>
          <p:cNvPr id="8" name="Grafik 7">
            <a:extLst>
              <a:ext uri="{FF2B5EF4-FFF2-40B4-BE49-F238E27FC236}">
                <a16:creationId xmlns:a16="http://schemas.microsoft.com/office/drawing/2014/main" id="{C37FA090-FA50-65D8-DEF6-CDFA49BDC885}"/>
              </a:ext>
            </a:extLst>
          </p:cNvPr>
          <p:cNvPicPr>
            <a:picLocks noChangeAspect="1"/>
          </p:cNvPicPr>
          <p:nvPr/>
        </p:nvPicPr>
        <p:blipFill rotWithShape="1">
          <a:blip r:embed="rId4">
            <a:extLst>
              <a:ext uri="{28A0092B-C50C-407E-A947-70E740481C1C}">
                <a14:useLocalDpi xmlns:a14="http://schemas.microsoft.com/office/drawing/2010/main" val="0"/>
              </a:ext>
            </a:extLst>
          </a:blip>
          <a:srcRect t="49952" b="836"/>
          <a:stretch/>
        </p:blipFill>
        <p:spPr>
          <a:xfrm>
            <a:off x="4221888" y="3339110"/>
            <a:ext cx="7772400" cy="3063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1599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547283" y="281644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43</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18/09/2024</a:t>
            </a:fld>
            <a:endParaRPr lang="de-DE" dirty="0"/>
          </a:p>
        </p:txBody>
      </p:sp>
    </p:spTree>
    <p:extLst>
      <p:ext uri="{BB962C8B-B14F-4D97-AF65-F5344CB8AC3E}">
        <p14:creationId xmlns:p14="http://schemas.microsoft.com/office/powerpoint/2010/main" val="327554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2/2</a:t>
            </a:r>
            <a:endParaRPr lang="de-DE" dirty="0"/>
          </a:p>
        </p:txBody>
      </p:sp>
      <p:sp>
        <p:nvSpPr>
          <p:cNvPr id="6" name="Inhaltsplatzhalter 5">
            <a:extLst>
              <a:ext uri="{FF2B5EF4-FFF2-40B4-BE49-F238E27FC236}">
                <a16:creationId xmlns:a16="http://schemas.microsoft.com/office/drawing/2014/main" id="{C7BC10B6-7804-DC94-80BE-A1FF40BFB7AE}"/>
              </a:ext>
            </a:extLst>
          </p:cNvPr>
          <p:cNvSpPr>
            <a:spLocks noGrp="1"/>
          </p:cNvSpPr>
          <p:nvPr>
            <p:ph idx="1"/>
          </p:nvPr>
        </p:nvSpPr>
        <p:spPr>
          <a:xfrm>
            <a:off x="748145" y="1126733"/>
            <a:ext cx="3556003" cy="5105740"/>
          </a:xfrm>
        </p:spPr>
        <p:txBody>
          <a:bodyPr>
            <a:normAutofit fontScale="85000" lnSpcReduction="10000"/>
          </a:bodyPr>
          <a:lstStyle/>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In graph-based models using an encoder, processor, and decoder,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encoder</a:t>
            </a:r>
            <a:r>
              <a:rPr kumimoji="0" lang="en-GB" altLang="de-DE" sz="1600" b="0" i="0" u="none" strike="noStrike" cap="none" normalizeH="0" baseline="0" dirty="0">
                <a:ln>
                  <a:noFill/>
                </a:ln>
                <a:solidFill>
                  <a:schemeClr val="tx1"/>
                </a:solidFill>
                <a:effectLst/>
                <a:latin typeface="Arial" panose="020B0604020202020204" pitchFamily="34" charset="0"/>
              </a:rPr>
              <a:t> transforms raw graph data, such as node features and edge connections, into an initial set of embeddings that represent the graph's structure and features.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processor</a:t>
            </a:r>
            <a:r>
              <a:rPr kumimoji="0" lang="en-GB" altLang="de-DE" sz="1600" b="0" i="0" u="none" strike="noStrike" cap="none" normalizeH="0" baseline="0" dirty="0">
                <a:ln>
                  <a:noFill/>
                </a:ln>
                <a:solidFill>
                  <a:schemeClr val="tx1"/>
                </a:solidFill>
                <a:effectLst/>
                <a:latin typeface="Arial" panose="020B0604020202020204" pitchFamily="34" charset="0"/>
              </a:rPr>
              <a:t> (often a Graph Neural Network) then iteratively updates these embeddings by passing messages between connected nodes, refining their representations based on neighbouring nodes and edges.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After processing,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decoder</a:t>
            </a:r>
            <a:r>
              <a:rPr kumimoji="0" lang="en-GB" altLang="de-DE" sz="1600" b="0" i="0" u="none" strike="noStrike" cap="none" normalizeH="0" baseline="0" dirty="0">
                <a:ln>
                  <a:noFill/>
                </a:ln>
                <a:solidFill>
                  <a:schemeClr val="tx1"/>
                </a:solidFill>
                <a:effectLst/>
                <a:latin typeface="Arial" panose="020B0604020202020204" pitchFamily="34" charset="0"/>
              </a:rPr>
              <a:t> takes the updated embeddings and generates a final output, which could be a prediction about node classification, edge prediction, or a graph-level task. This framework is widely used in applications like molecular property prediction, knowledge graphs, and social network analysis.</a:t>
            </a:r>
          </a:p>
          <a:p>
            <a:pPr marL="0" indent="0">
              <a:buNone/>
            </a:pPr>
            <a:endParaRPr lang="de-DE" sz="11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18/09/2024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5</a:t>
            </a:fld>
            <a:endParaRPr lang="fr-BE"/>
          </a:p>
        </p:txBody>
      </p:sp>
      <p:sp>
        <p:nvSpPr>
          <p:cNvPr id="10" name="Inhaltsplatzhalter 9">
            <a:extLst>
              <a:ext uri="{FF2B5EF4-FFF2-40B4-BE49-F238E27FC236}">
                <a16:creationId xmlns:a16="http://schemas.microsoft.com/office/drawing/2014/main" id="{21D861F8-FBA0-D748-347D-33AEDD99D137}"/>
              </a:ext>
            </a:extLst>
          </p:cNvPr>
          <p:cNvSpPr>
            <a:spLocks noGrp="1"/>
          </p:cNvSpPr>
          <p:nvPr>
            <p:ph idx="13"/>
          </p:nvPr>
        </p:nvSpPr>
        <p:spPr>
          <a:xfrm>
            <a:off x="4532748" y="1171575"/>
            <a:ext cx="7160390" cy="1525443"/>
          </a:xfrm>
        </p:spPr>
        <p:txBody>
          <a:bodyPr>
            <a:normAutofit/>
          </a:bodyPr>
          <a:lstStyle/>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To learn more about Graph Neural Networks (GNNs), it’s helpful to start by understanding </a:t>
            </a:r>
            <a:r>
              <a:rPr kumimoji="0" lang="en-GB" altLang="de-DE" sz="1400" i="0" u="none" strike="noStrike" cap="none" normalizeH="0" baseline="0" dirty="0">
                <a:ln>
                  <a:noFill/>
                </a:ln>
                <a:solidFill>
                  <a:schemeClr val="tx1"/>
                </a:solidFill>
                <a:effectLst/>
                <a:latin typeface="Arial" panose="020B0604020202020204" pitchFamily="34" charset="0"/>
              </a:rPr>
              <a:t>how</a:t>
            </a:r>
            <a:r>
              <a:rPr kumimoji="0" lang="en-GB" altLang="de-DE" sz="1400" b="1" i="0" u="none" strike="noStrike" cap="none" normalizeH="0" baseline="0" dirty="0">
                <a:ln>
                  <a:noFill/>
                </a:ln>
                <a:solidFill>
                  <a:schemeClr val="tx1"/>
                </a:solidFill>
                <a:effectLst/>
                <a:latin typeface="Arial" panose="020B0604020202020204" pitchFamily="34" charset="0"/>
              </a:rPr>
              <a:t> </a:t>
            </a:r>
            <a:r>
              <a:rPr kumimoji="0" lang="en-GB" altLang="de-DE" sz="1400" b="1"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 </a:t>
            </a:r>
            <a:r>
              <a:rPr kumimoji="0" lang="en-GB" altLang="de-DE" sz="1400" b="0" i="0" u="none" strike="noStrike" cap="none" normalizeH="0" baseline="0" dirty="0">
                <a:ln>
                  <a:noFill/>
                </a:ln>
                <a:solidFill>
                  <a:schemeClr val="tx1"/>
                </a:solidFill>
                <a:effectLst/>
                <a:latin typeface="Arial" panose="020B0604020202020204" pitchFamily="34" charset="0"/>
              </a:rPr>
              <a:t>works between nodes, where information is shared across connected nodes in the graph. </a:t>
            </a:r>
          </a:p>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You should also explore </a:t>
            </a:r>
            <a:r>
              <a:rPr kumimoji="0" lang="en-GB" altLang="de-DE" sz="1400" b="1" i="0" u="none" strike="noStrike" cap="none" normalizeH="0" baseline="0" dirty="0">
                <a:ln>
                  <a:noFill/>
                </a:ln>
                <a:solidFill>
                  <a:schemeClr val="tx1"/>
                </a:solidFill>
                <a:effectLst/>
                <a:latin typeface="Arial" panose="020B0604020202020204" pitchFamily="34" charset="0"/>
              </a:rPr>
              <a:t>basic GNN applications</a:t>
            </a:r>
            <a:r>
              <a:rPr kumimoji="0" lang="en-GB" altLang="de-DE" sz="1400" b="0" i="0" u="none" strike="noStrike" cap="none" normalizeH="0" baseline="0" dirty="0">
                <a:ln>
                  <a:noFill/>
                </a:ln>
                <a:solidFill>
                  <a:schemeClr val="tx1"/>
                </a:solidFill>
                <a:effectLst/>
                <a:latin typeface="Arial" panose="020B0604020202020204" pitchFamily="34" charset="0"/>
              </a:rPr>
              <a:t>, like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node classification </a:t>
            </a:r>
            <a:r>
              <a:rPr kumimoji="0" lang="en-GB" altLang="de-DE" sz="1400" b="0" i="0" u="none" strike="noStrike" cap="none" normalizeH="0" baseline="0" dirty="0">
                <a:ln>
                  <a:noFill/>
                </a:ln>
                <a:solidFill>
                  <a:schemeClr val="tx1"/>
                </a:solidFill>
                <a:effectLst/>
                <a:latin typeface="Arial" panose="020B0604020202020204" pitchFamily="34" charset="0"/>
              </a:rPr>
              <a:t>and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link prediction</a:t>
            </a:r>
            <a:r>
              <a:rPr kumimoji="0" lang="en-GB" altLang="de-DE" sz="1400" b="0" i="0" u="none" strike="noStrike" cap="none" normalizeH="0" baseline="0" dirty="0">
                <a:ln>
                  <a:noFill/>
                </a:ln>
                <a:solidFill>
                  <a:schemeClr val="tx1"/>
                </a:solidFill>
                <a:effectLst/>
                <a:latin typeface="Arial" panose="020B0604020202020204" pitchFamily="34" charset="0"/>
              </a:rPr>
              <a:t>, which are common tasks in social networks and recommendation systems.</a:t>
            </a:r>
          </a:p>
          <a:p>
            <a:pPr marL="0" indent="0">
              <a:buNone/>
            </a:pPr>
            <a:endParaRPr lang="de-DE" sz="14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2.1 Dynamic Prediction by a Graph NN </a:t>
            </a:r>
            <a:endParaRPr lang="en-GB" b="1" dirty="0"/>
          </a:p>
        </p:txBody>
      </p:sp>
      <p:pic>
        <p:nvPicPr>
          <p:cNvPr id="15" name="Grafik 14">
            <a:extLst>
              <a:ext uri="{FF2B5EF4-FFF2-40B4-BE49-F238E27FC236}">
                <a16:creationId xmlns:a16="http://schemas.microsoft.com/office/drawing/2014/main" id="{E64452CE-3ECF-44BD-FE4F-888FE472F072}"/>
              </a:ext>
            </a:extLst>
          </p:cNvPr>
          <p:cNvPicPr>
            <a:picLocks noChangeAspect="1"/>
          </p:cNvPicPr>
          <p:nvPr/>
        </p:nvPicPr>
        <p:blipFill>
          <a:blip r:embed="rId2"/>
          <a:stretch>
            <a:fillRect/>
          </a:stretch>
        </p:blipFill>
        <p:spPr>
          <a:xfrm>
            <a:off x="4532748" y="2825922"/>
            <a:ext cx="7160390" cy="352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980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1F8150E0-58D8-48D6-86B2-4C470ADB0B6A}"/>
              </a:ext>
            </a:extLst>
          </p:cNvPr>
          <p:cNvSpPr>
            <a:spLocks noGrp="1"/>
          </p:cNvSpPr>
          <p:nvPr>
            <p:ph type="title"/>
          </p:nvPr>
        </p:nvSpPr>
        <p:spPr/>
        <p:txBody>
          <a:bodyPr/>
          <a:lstStyle/>
          <a:p>
            <a:r>
              <a:rPr lang="en-GB" dirty="0"/>
              <a:t>Import the necessary Libraries</a:t>
            </a:r>
            <a:endParaRPr lang="de-DE" dirty="0"/>
          </a:p>
        </p:txBody>
      </p:sp>
      <p:sp>
        <p:nvSpPr>
          <p:cNvPr id="4" name="Datumsplatzhalter 3">
            <a:extLst>
              <a:ext uri="{FF2B5EF4-FFF2-40B4-BE49-F238E27FC236}">
                <a16:creationId xmlns:a16="http://schemas.microsoft.com/office/drawing/2014/main" id="{14680446-5DE0-4BAE-AA91-86CE9CC87981}"/>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27272EA2-A05B-4C52-9088-F73715A145E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597A450-1812-447E-9F61-7D1F203C37BA}"/>
              </a:ext>
            </a:extLst>
          </p:cNvPr>
          <p:cNvSpPr>
            <a:spLocks noGrp="1"/>
          </p:cNvSpPr>
          <p:nvPr>
            <p:ph type="sldNum" sz="quarter" idx="12"/>
          </p:nvPr>
        </p:nvSpPr>
        <p:spPr/>
        <p:txBody>
          <a:bodyPr/>
          <a:lstStyle/>
          <a:p>
            <a:fld id="{C7AA53B9-472A-452D-85DC-3848F0CED037}" type="slidenum">
              <a:rPr lang="de-DE" smtClean="0"/>
              <a:pPr/>
              <a:t>6</a:t>
            </a:fld>
            <a:endParaRPr lang="de-DE" dirty="0"/>
          </a:p>
        </p:txBody>
      </p:sp>
      <p:sp>
        <p:nvSpPr>
          <p:cNvPr id="7" name="Inhaltsplatzhalter 6">
            <a:extLst>
              <a:ext uri="{FF2B5EF4-FFF2-40B4-BE49-F238E27FC236}">
                <a16:creationId xmlns:a16="http://schemas.microsoft.com/office/drawing/2014/main" id="{E54D5515-5BC3-4633-B5F5-5B9025C41A12}"/>
              </a:ext>
            </a:extLst>
          </p:cNvPr>
          <p:cNvSpPr>
            <a:spLocks noGrp="1"/>
          </p:cNvSpPr>
          <p:nvPr>
            <p:ph idx="1"/>
          </p:nvPr>
        </p:nvSpPr>
        <p:spPr/>
        <p:txBody>
          <a:bodyPr>
            <a:normAutofit fontScale="92500" lnSpcReduction="20000"/>
          </a:bodyPr>
          <a:lstStyle/>
          <a:p>
            <a:r>
              <a:rPr lang="en-US" dirty="0">
                <a:highlight>
                  <a:srgbClr val="FFFF00"/>
                </a:highlight>
              </a:rPr>
              <a:t>Import</a:t>
            </a:r>
            <a:r>
              <a:rPr lang="en-US" dirty="0"/>
              <a:t> ML Libraries needed for your project. </a:t>
            </a:r>
          </a:p>
          <a:p>
            <a:r>
              <a:rPr lang="en-US" dirty="0"/>
              <a:t>You might need to </a:t>
            </a:r>
            <a:r>
              <a:rPr lang="en-US" dirty="0">
                <a:highlight>
                  <a:srgbClr val="FFFF00"/>
                </a:highlight>
              </a:rPr>
              <a:t>install</a:t>
            </a:r>
            <a:r>
              <a:rPr lang="en-US" dirty="0"/>
              <a:t> some packages as shown here. </a:t>
            </a:r>
          </a:p>
          <a:p>
            <a:r>
              <a:rPr lang="en-US" dirty="0"/>
              <a:t>We rely on </a:t>
            </a:r>
            <a:r>
              <a:rPr lang="en-US" dirty="0">
                <a:highlight>
                  <a:srgbClr val="FFFF00"/>
                </a:highlight>
              </a:rPr>
              <a:t>PyTorch</a:t>
            </a:r>
            <a:r>
              <a:rPr lang="en-US" dirty="0"/>
              <a:t> mainly for our tutorial. </a:t>
            </a:r>
          </a:p>
          <a:p>
            <a:pPr marL="0" indent="0">
              <a:buNone/>
            </a:pPr>
            <a:r>
              <a:rPr lang="en-US" sz="2200" dirty="0">
                <a:solidFill>
                  <a:schemeClr val="accent1">
                    <a:lumMod val="75000"/>
                  </a:schemeClr>
                </a:solidFill>
              </a:rPr>
              <a:t>PyTorch was primarily developed by </a:t>
            </a:r>
            <a:r>
              <a:rPr lang="en-US" sz="2200" i="1" dirty="0">
                <a:solidFill>
                  <a:schemeClr val="accent1">
                    <a:lumMod val="75000"/>
                  </a:schemeClr>
                </a:solidFill>
              </a:rPr>
              <a:t>Facebook's AI Research </a:t>
            </a:r>
            <a:r>
              <a:rPr lang="en-US" sz="2200" dirty="0">
                <a:solidFill>
                  <a:schemeClr val="accent1">
                    <a:lumMod val="75000"/>
                  </a:schemeClr>
                </a:solidFill>
              </a:rPr>
              <a:t>(FAIR) group, but made an open source project and is widely used.  </a:t>
            </a:r>
          </a:p>
          <a:p>
            <a:r>
              <a:rPr lang="en-US" sz="2400" dirty="0"/>
              <a:t>To achieve </a:t>
            </a:r>
            <a:r>
              <a:rPr lang="en-US" sz="2400" dirty="0">
                <a:highlight>
                  <a:srgbClr val="FFFF00"/>
                </a:highlight>
              </a:rPr>
              <a:t>reproducibility</a:t>
            </a:r>
            <a:r>
              <a:rPr lang="en-US" sz="2400" dirty="0"/>
              <a:t> we set the seed. </a:t>
            </a:r>
            <a:endParaRPr lang="de-DE" sz="2200" dirty="0"/>
          </a:p>
        </p:txBody>
      </p:sp>
      <p:pic>
        <p:nvPicPr>
          <p:cNvPr id="11" name="Inhaltsplatzhalter 1">
            <a:extLst>
              <a:ext uri="{FF2B5EF4-FFF2-40B4-BE49-F238E27FC236}">
                <a16:creationId xmlns:a16="http://schemas.microsoft.com/office/drawing/2014/main" id="{12F8A09E-00FE-4BC3-BBC8-B4FF636A6FA1}"/>
              </a:ext>
            </a:extLst>
          </p:cNvPr>
          <p:cNvPicPr>
            <a:picLocks noGrp="1" noChangeAspect="1"/>
          </p:cNvPicPr>
          <p:nvPr>
            <p:ph idx="13"/>
          </p:nvPr>
        </p:nvPicPr>
        <p:blipFill>
          <a:blip r:embed="rId2"/>
          <a:stretch>
            <a:fillRect/>
          </a:stretch>
        </p:blipFill>
        <p:spPr>
          <a:xfrm>
            <a:off x="4736646" y="1852850"/>
            <a:ext cx="6833507" cy="2834018"/>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2697518C-573C-4755-B9D1-787727A30B7D}"/>
              </a:ext>
            </a:extLst>
          </p:cNvPr>
          <p:cNvPicPr>
            <a:picLocks noChangeAspect="1"/>
          </p:cNvPicPr>
          <p:nvPr/>
        </p:nvPicPr>
        <p:blipFill>
          <a:blip r:embed="rId3"/>
          <a:stretch>
            <a:fillRect/>
          </a:stretch>
        </p:blipFill>
        <p:spPr>
          <a:xfrm>
            <a:off x="4736646" y="1031874"/>
            <a:ext cx="5024769" cy="435007"/>
          </a:xfrm>
          <a:prstGeom prst="rect">
            <a:avLst/>
          </a:prstGeom>
          <a:ln>
            <a:noFill/>
          </a:ln>
          <a:effectLst>
            <a:outerShdw blurRad="292100" dist="139700" dir="2700000" algn="tl" rotWithShape="0">
              <a:srgbClr val="333333">
                <a:alpha val="65000"/>
              </a:srgbClr>
            </a:outerShdw>
          </a:effectLst>
        </p:spPr>
      </p:pic>
      <p:pic>
        <p:nvPicPr>
          <p:cNvPr id="2" name="Grafik 1">
            <a:extLst>
              <a:ext uri="{FF2B5EF4-FFF2-40B4-BE49-F238E27FC236}">
                <a16:creationId xmlns:a16="http://schemas.microsoft.com/office/drawing/2014/main" id="{32B4B3A1-027A-4ECB-8A6C-E1A0D1CB2565}"/>
              </a:ext>
            </a:extLst>
          </p:cNvPr>
          <p:cNvPicPr>
            <a:picLocks noChangeAspect="1"/>
          </p:cNvPicPr>
          <p:nvPr/>
        </p:nvPicPr>
        <p:blipFill>
          <a:blip r:embed="rId4"/>
          <a:stretch>
            <a:fillRect/>
          </a:stretch>
        </p:blipFill>
        <p:spPr>
          <a:xfrm>
            <a:off x="4736647" y="5014273"/>
            <a:ext cx="4712154" cy="439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7308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Setup simple example</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p:txBody>
          <a:bodyPr>
            <a:normAutofit/>
          </a:bodyPr>
          <a:lstStyle/>
          <a:p>
            <a:r>
              <a:rPr lang="en-GB" dirty="0"/>
              <a:t>We prepare a simple </a:t>
            </a:r>
            <a:r>
              <a:rPr lang="en-GB" dirty="0">
                <a:highlight>
                  <a:srgbClr val="FFFF00"/>
                </a:highlight>
              </a:rPr>
              <a:t>example</a:t>
            </a:r>
            <a:r>
              <a:rPr lang="en-GB" dirty="0"/>
              <a:t> of moving sinusoidal functions. </a:t>
            </a:r>
          </a:p>
          <a:p>
            <a:r>
              <a:rPr lang="en-GB" dirty="0"/>
              <a:t>Setup </a:t>
            </a:r>
            <a:r>
              <a:rPr lang="en-GB" dirty="0">
                <a:highlight>
                  <a:srgbClr val="FFFF00"/>
                </a:highlight>
              </a:rPr>
              <a:t>points</a:t>
            </a:r>
            <a:r>
              <a:rPr lang="en-GB" dirty="0"/>
              <a:t> in one dimension: </a:t>
            </a:r>
            <a:r>
              <a:rPr lang="en-GB" dirty="0" err="1"/>
              <a:t>x_grid</a:t>
            </a:r>
            <a:endParaRPr lang="en-GB" dirty="0"/>
          </a:p>
          <a:p>
            <a:r>
              <a:rPr lang="en-GB" dirty="0"/>
              <a:t>Define </a:t>
            </a:r>
            <a:r>
              <a:rPr lang="en-GB" dirty="0">
                <a:highlight>
                  <a:srgbClr val="FFFF00"/>
                </a:highlight>
              </a:rPr>
              <a:t>sine</a:t>
            </a:r>
            <a:r>
              <a:rPr lang="en-GB" dirty="0"/>
              <a:t> functions moving with speed v. </a:t>
            </a:r>
          </a:p>
          <a:p>
            <a:r>
              <a:rPr lang="en-GB" dirty="0">
                <a:highlight>
                  <a:srgbClr val="FFFF00"/>
                </a:highlight>
              </a:rPr>
              <a:t>Visualize</a:t>
            </a:r>
            <a:r>
              <a:rPr lang="en-GB" dirty="0"/>
              <a:t> all functions by matplotlib. </a:t>
            </a:r>
            <a:endParaRPr lang="de-DE"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7</a:t>
            </a:fld>
            <a:endParaRPr lang="de-DE" dirty="0"/>
          </a:p>
        </p:txBody>
      </p:sp>
      <p:pic>
        <p:nvPicPr>
          <p:cNvPr id="8" name="Inhaltsplatzhalter 7">
            <a:extLst>
              <a:ext uri="{FF2B5EF4-FFF2-40B4-BE49-F238E27FC236}">
                <a16:creationId xmlns:a16="http://schemas.microsoft.com/office/drawing/2014/main" id="{28EA171A-4455-4CFE-8AAE-FBCE88669A4E}"/>
              </a:ext>
            </a:extLst>
          </p:cNvPr>
          <p:cNvPicPr>
            <a:picLocks noGrp="1" noChangeAspect="1"/>
          </p:cNvPicPr>
          <p:nvPr>
            <p:ph idx="13"/>
          </p:nvPr>
        </p:nvPicPr>
        <p:blipFill>
          <a:blip r:embed="rId2"/>
          <a:stretch>
            <a:fillRect/>
          </a:stretch>
        </p:blipFill>
        <p:spPr>
          <a:xfrm>
            <a:off x="4501051" y="647337"/>
            <a:ext cx="6135687" cy="3487307"/>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4C1C9D63-DE2C-498C-9CD4-912AAC73F8DB}"/>
              </a:ext>
            </a:extLst>
          </p:cNvPr>
          <p:cNvPicPr>
            <a:picLocks noChangeAspect="1"/>
          </p:cNvPicPr>
          <p:nvPr/>
        </p:nvPicPr>
        <p:blipFill>
          <a:blip r:embed="rId3"/>
          <a:stretch>
            <a:fillRect/>
          </a:stretch>
        </p:blipFill>
        <p:spPr>
          <a:xfrm>
            <a:off x="4494579" y="4260717"/>
            <a:ext cx="6991350" cy="561975"/>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5863FC56-F4DB-4CB5-AD7A-B24AF345F084}"/>
              </a:ext>
            </a:extLst>
          </p:cNvPr>
          <p:cNvPicPr>
            <a:picLocks noChangeAspect="1"/>
          </p:cNvPicPr>
          <p:nvPr/>
        </p:nvPicPr>
        <p:blipFill>
          <a:blip r:embed="rId4"/>
          <a:stretch>
            <a:fillRect/>
          </a:stretch>
        </p:blipFill>
        <p:spPr>
          <a:xfrm>
            <a:off x="4494579" y="4919529"/>
            <a:ext cx="5541718" cy="1497545"/>
          </a:xfrm>
          <a:prstGeom prst="rect">
            <a:avLst/>
          </a:prstGeom>
        </p:spPr>
      </p:pic>
    </p:spTree>
    <p:extLst>
      <p:ext uri="{BB962C8B-B14F-4D97-AF65-F5344CB8AC3E}">
        <p14:creationId xmlns:p14="http://schemas.microsoft.com/office/powerpoint/2010/main" val="355819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To construct a local graph, we define distances between grid points</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p:txBody>
          <a:bodyPr>
            <a:normAutofit lnSpcReduction="10000"/>
          </a:bodyPr>
          <a:lstStyle/>
          <a:p>
            <a:r>
              <a:rPr lang="en-GB" dirty="0"/>
              <a:t>We map our points from a line segment to a </a:t>
            </a:r>
            <a:r>
              <a:rPr lang="en-GB" dirty="0">
                <a:highlight>
                  <a:srgbClr val="FFFF00"/>
                </a:highlight>
              </a:rPr>
              <a:t>circle</a:t>
            </a:r>
            <a:r>
              <a:rPr lang="en-GB" dirty="0"/>
              <a:t> (p1,p2) </a:t>
            </a:r>
          </a:p>
          <a:p>
            <a:r>
              <a:rPr lang="en-GB" dirty="0"/>
              <a:t>then calculate the difference of the first and second coordinate</a:t>
            </a:r>
          </a:p>
          <a:p>
            <a:r>
              <a:rPr lang="en-GB" dirty="0"/>
              <a:t>And use it to calculate the </a:t>
            </a:r>
            <a:r>
              <a:rPr lang="en-GB" dirty="0">
                <a:highlight>
                  <a:srgbClr val="FFFF00"/>
                </a:highlight>
              </a:rPr>
              <a:t>Euclidean distance</a:t>
            </a:r>
            <a:r>
              <a:rPr lang="en-GB" dirty="0"/>
              <a:t>.</a:t>
            </a:r>
          </a:p>
          <a:p>
            <a:r>
              <a:rPr lang="en-GB" dirty="0"/>
              <a:t>Visualize by matplotlib</a:t>
            </a:r>
            <a:endParaRPr lang="de-DE" dirty="0"/>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8</a:t>
            </a:fld>
            <a:endParaRPr lang="de-DE" dirty="0"/>
          </a:p>
        </p:txBody>
      </p:sp>
      <p:pic>
        <p:nvPicPr>
          <p:cNvPr id="8" name="Inhaltsplatzhalter 7">
            <a:extLst>
              <a:ext uri="{FF2B5EF4-FFF2-40B4-BE49-F238E27FC236}">
                <a16:creationId xmlns:a16="http://schemas.microsoft.com/office/drawing/2014/main" id="{BD99304D-5216-4AB8-ABFE-5FA6EE676152}"/>
              </a:ext>
            </a:extLst>
          </p:cNvPr>
          <p:cNvPicPr>
            <a:picLocks noGrp="1" noChangeAspect="1"/>
          </p:cNvPicPr>
          <p:nvPr>
            <p:ph idx="13"/>
          </p:nvPr>
        </p:nvPicPr>
        <p:blipFill>
          <a:blip r:embed="rId2"/>
          <a:stretch>
            <a:fillRect/>
          </a:stretch>
        </p:blipFill>
        <p:spPr>
          <a:xfrm>
            <a:off x="4665175" y="1107342"/>
            <a:ext cx="5632450" cy="2489314"/>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A30F50D2-508A-431C-9D8F-0145626DA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175" y="3776043"/>
            <a:ext cx="2376398" cy="2349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8F6770C8-2BCF-45CD-82D4-399A1F875132}"/>
              </a:ext>
            </a:extLst>
          </p:cNvPr>
          <p:cNvPicPr>
            <a:picLocks noChangeAspect="1"/>
          </p:cNvPicPr>
          <p:nvPr/>
        </p:nvPicPr>
        <p:blipFill rotWithShape="1">
          <a:blip r:embed="rId4"/>
          <a:srcRect r="9783"/>
          <a:stretch/>
        </p:blipFill>
        <p:spPr>
          <a:xfrm>
            <a:off x="7213609" y="3845543"/>
            <a:ext cx="4446945" cy="365125"/>
          </a:xfrm>
          <a:prstGeom prst="rect">
            <a:avLst/>
          </a:prstGeom>
          <a:ln>
            <a:noFill/>
          </a:ln>
          <a:effectLst>
            <a:outerShdw blurRad="292100" dist="139700" dir="2700000" algn="tl" rotWithShape="0">
              <a:srgbClr val="333333">
                <a:alpha val="65000"/>
              </a:srgbClr>
            </a:outerShdw>
          </a:effectLst>
        </p:spPr>
      </p:pic>
      <p:pic>
        <p:nvPicPr>
          <p:cNvPr id="1028" name="Picture 4">
            <a:extLst>
              <a:ext uri="{FF2B5EF4-FFF2-40B4-BE49-F238E27FC236}">
                <a16:creationId xmlns:a16="http://schemas.microsoft.com/office/drawing/2014/main" id="{1D9252AF-953C-4F7A-BB83-385DABED1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3608" y="4390055"/>
            <a:ext cx="4447785" cy="1190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B412-A94B-4BED-BFF6-71FE1296CB2C}"/>
              </a:ext>
            </a:extLst>
          </p:cNvPr>
          <p:cNvSpPr>
            <a:spLocks noGrp="1"/>
          </p:cNvSpPr>
          <p:nvPr>
            <p:ph type="title"/>
          </p:nvPr>
        </p:nvSpPr>
        <p:spPr/>
        <p:txBody>
          <a:bodyPr/>
          <a:lstStyle/>
          <a:p>
            <a:r>
              <a:rPr lang="en-GB" dirty="0"/>
              <a:t>Now generate Adjacency Matrix and Edge Index</a:t>
            </a:r>
            <a:endParaRPr lang="de-DE" dirty="0"/>
          </a:p>
        </p:txBody>
      </p:sp>
      <p:sp>
        <p:nvSpPr>
          <p:cNvPr id="3" name="Inhaltsplatzhalter 2">
            <a:extLst>
              <a:ext uri="{FF2B5EF4-FFF2-40B4-BE49-F238E27FC236}">
                <a16:creationId xmlns:a16="http://schemas.microsoft.com/office/drawing/2014/main" id="{36D4D204-78D6-4E42-A269-E1471B388186}"/>
              </a:ext>
            </a:extLst>
          </p:cNvPr>
          <p:cNvSpPr>
            <a:spLocks noGrp="1"/>
          </p:cNvSpPr>
          <p:nvPr>
            <p:ph idx="1"/>
          </p:nvPr>
        </p:nvSpPr>
        <p:spPr>
          <a:xfrm>
            <a:off x="838200" y="1171575"/>
            <a:ext cx="3410527" cy="1662113"/>
          </a:xfrm>
        </p:spPr>
        <p:txBody>
          <a:bodyPr>
            <a:normAutofit/>
          </a:bodyPr>
          <a:lstStyle/>
          <a:p>
            <a:pPr marL="0" indent="0">
              <a:buNone/>
            </a:pPr>
            <a:r>
              <a:rPr lang="en-US" sz="1800" dirty="0"/>
              <a:t>An </a:t>
            </a:r>
            <a:r>
              <a:rPr lang="en-US" sz="1800" dirty="0">
                <a:highlight>
                  <a:srgbClr val="FFFF00"/>
                </a:highlight>
              </a:rPr>
              <a:t>adjacency matrix </a:t>
            </a:r>
            <a:r>
              <a:rPr lang="en-US" sz="1800" dirty="0"/>
              <a:t>is a square matrix used to represent a graph, where each element indicates whether a pair of vertices (nodes) are adjacent (connected by an edge) in the graph.</a:t>
            </a:r>
          </a:p>
        </p:txBody>
      </p:sp>
      <p:sp>
        <p:nvSpPr>
          <p:cNvPr id="4" name="Datumsplatzhalter 3">
            <a:extLst>
              <a:ext uri="{FF2B5EF4-FFF2-40B4-BE49-F238E27FC236}">
                <a16:creationId xmlns:a16="http://schemas.microsoft.com/office/drawing/2014/main" id="{87D03EF6-07AD-4980-A39D-D7982CB1386F}"/>
              </a:ext>
            </a:extLst>
          </p:cNvPr>
          <p:cNvSpPr>
            <a:spLocks noGrp="1"/>
          </p:cNvSpPr>
          <p:nvPr>
            <p:ph type="dt" sz="half" idx="10"/>
          </p:nvPr>
        </p:nvSpPr>
        <p:spPr/>
        <p:txBody>
          <a:bodyPr/>
          <a:lstStyle/>
          <a:p>
            <a:fld id="{FD79FA68-6D1A-469E-A9D7-28C78031BB26}" type="datetime1">
              <a:rPr lang="en-GB" smtClean="0"/>
              <a:t>18/09/2024</a:t>
            </a:fld>
            <a:endParaRPr lang="de-DE" dirty="0"/>
          </a:p>
        </p:txBody>
      </p:sp>
      <p:sp>
        <p:nvSpPr>
          <p:cNvPr id="5" name="Fußzeilenplatzhalter 4">
            <a:extLst>
              <a:ext uri="{FF2B5EF4-FFF2-40B4-BE49-F238E27FC236}">
                <a16:creationId xmlns:a16="http://schemas.microsoft.com/office/drawing/2014/main" id="{E2202ACF-5C80-44A2-A42F-A3EE9B682EE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2C4CBCD-A6FC-4FBB-BCCC-815F9C14AE16}"/>
              </a:ext>
            </a:extLst>
          </p:cNvPr>
          <p:cNvSpPr>
            <a:spLocks noGrp="1"/>
          </p:cNvSpPr>
          <p:nvPr>
            <p:ph type="sldNum" sz="quarter" idx="12"/>
          </p:nvPr>
        </p:nvSpPr>
        <p:spPr/>
        <p:txBody>
          <a:bodyPr/>
          <a:lstStyle/>
          <a:p>
            <a:fld id="{C7AA53B9-472A-452D-85DC-3848F0CED037}" type="slidenum">
              <a:rPr lang="de-DE" smtClean="0"/>
              <a:pPr/>
              <a:t>9</a:t>
            </a:fld>
            <a:endParaRPr lang="de-DE" dirty="0"/>
          </a:p>
        </p:txBody>
      </p:sp>
      <p:pic>
        <p:nvPicPr>
          <p:cNvPr id="8" name="Inhaltsplatzhalter 7">
            <a:extLst>
              <a:ext uri="{FF2B5EF4-FFF2-40B4-BE49-F238E27FC236}">
                <a16:creationId xmlns:a16="http://schemas.microsoft.com/office/drawing/2014/main" id="{F000D389-221C-4631-BB98-CCB74F7459C4}"/>
              </a:ext>
            </a:extLst>
          </p:cNvPr>
          <p:cNvPicPr>
            <a:picLocks noGrp="1" noChangeAspect="1"/>
          </p:cNvPicPr>
          <p:nvPr>
            <p:ph idx="13"/>
          </p:nvPr>
        </p:nvPicPr>
        <p:blipFill>
          <a:blip r:embed="rId2"/>
          <a:stretch>
            <a:fillRect/>
          </a:stretch>
        </p:blipFill>
        <p:spPr>
          <a:xfrm>
            <a:off x="4477604" y="1265237"/>
            <a:ext cx="6993703" cy="1423255"/>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4CA1EA36-010F-4F07-84AC-1DE89FFC7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793" y="2833688"/>
            <a:ext cx="2478620" cy="24506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3F3B0729-3606-4AF2-8AC2-3684F7FFF874}"/>
              </a:ext>
            </a:extLst>
          </p:cNvPr>
          <p:cNvPicPr>
            <a:picLocks noChangeAspect="1"/>
          </p:cNvPicPr>
          <p:nvPr/>
        </p:nvPicPr>
        <p:blipFill>
          <a:blip r:embed="rId4"/>
          <a:stretch>
            <a:fillRect/>
          </a:stretch>
        </p:blipFill>
        <p:spPr>
          <a:xfrm>
            <a:off x="5588530" y="2833688"/>
            <a:ext cx="5882777" cy="2771489"/>
          </a:xfrm>
          <a:prstGeom prst="rect">
            <a:avLst/>
          </a:prstGeom>
          <a:ln>
            <a:noFill/>
          </a:ln>
          <a:effectLst>
            <a:outerShdw blurRad="292100" dist="139700" dir="2700000" algn="tl" rotWithShape="0">
              <a:srgbClr val="333333">
                <a:alpha val="65000"/>
              </a:srgbClr>
            </a:outerShdw>
          </a:effectLst>
        </p:spPr>
      </p:pic>
      <p:sp>
        <p:nvSpPr>
          <p:cNvPr id="13" name="Rechteck 12">
            <a:extLst>
              <a:ext uri="{FF2B5EF4-FFF2-40B4-BE49-F238E27FC236}">
                <a16:creationId xmlns:a16="http://schemas.microsoft.com/office/drawing/2014/main" id="{4F68F792-53D8-4CE1-BA0F-419AF0BE7126}"/>
              </a:ext>
            </a:extLst>
          </p:cNvPr>
          <p:cNvSpPr/>
          <p:nvPr/>
        </p:nvSpPr>
        <p:spPr>
          <a:xfrm>
            <a:off x="838200" y="2833688"/>
            <a:ext cx="1969476" cy="3139321"/>
          </a:xfrm>
          <a:prstGeom prst="rect">
            <a:avLst/>
          </a:prstGeom>
        </p:spPr>
        <p:txBody>
          <a:bodyPr wrap="square">
            <a:spAutoFit/>
          </a:bodyPr>
          <a:lstStyle/>
          <a:p>
            <a:r>
              <a:rPr lang="en-US" dirty="0"/>
              <a:t>An </a:t>
            </a:r>
            <a:r>
              <a:rPr lang="en-US" dirty="0">
                <a:highlight>
                  <a:srgbClr val="FFFF00"/>
                </a:highlight>
              </a:rPr>
              <a:t>edge index </a:t>
            </a:r>
            <a:r>
              <a:rPr lang="en-US" dirty="0"/>
              <a:t>is a list or matrix that represents the connections (edges) in a graph by storing pairs of node indices, where each pair corresponds to an edge between two nodes.</a:t>
            </a:r>
          </a:p>
        </p:txBody>
      </p:sp>
      <p:sp>
        <p:nvSpPr>
          <p:cNvPr id="14" name="Rechteck: abgerundete Ecken 13">
            <a:extLst>
              <a:ext uri="{FF2B5EF4-FFF2-40B4-BE49-F238E27FC236}">
                <a16:creationId xmlns:a16="http://schemas.microsoft.com/office/drawing/2014/main" id="{7249FC08-1C8F-4512-BEC3-487798B206FF}"/>
              </a:ext>
            </a:extLst>
          </p:cNvPr>
          <p:cNvSpPr/>
          <p:nvPr/>
        </p:nvSpPr>
        <p:spPr>
          <a:xfrm>
            <a:off x="6181969" y="3227754"/>
            <a:ext cx="1484923" cy="2119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abgerundete Ecken 15">
            <a:extLst>
              <a:ext uri="{FF2B5EF4-FFF2-40B4-BE49-F238E27FC236}">
                <a16:creationId xmlns:a16="http://schemas.microsoft.com/office/drawing/2014/main" id="{48FF7F54-B098-4FED-A3AE-4BAB588CD6D3}"/>
              </a:ext>
            </a:extLst>
          </p:cNvPr>
          <p:cNvSpPr/>
          <p:nvPr/>
        </p:nvSpPr>
        <p:spPr>
          <a:xfrm>
            <a:off x="6162434" y="4340265"/>
            <a:ext cx="1484923" cy="21191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5062407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3591</Words>
  <Application>Microsoft Office PowerPoint</Application>
  <PresentationFormat>Breitbild</PresentationFormat>
  <Paragraphs>377</Paragraphs>
  <Slides>43</Slides>
  <Notes>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ADLaM Display</vt:lpstr>
      <vt:lpstr>Aptos</vt:lpstr>
      <vt:lpstr>Aptos Display</vt:lpstr>
      <vt:lpstr>Arial</vt:lpstr>
      <vt:lpstr>Helvetica</vt:lpstr>
      <vt:lpstr>Wingdings</vt:lpstr>
      <vt:lpstr>Office</vt:lpstr>
      <vt:lpstr>AI Intro Basics #2</vt:lpstr>
      <vt:lpstr>Material / Tutorials</vt:lpstr>
      <vt:lpstr>E-AI Basic Tutorials</vt:lpstr>
      <vt:lpstr>Graph Neural Networks – Basic Idea 1/2</vt:lpstr>
      <vt:lpstr>Graph Neural Networks – Basic Idea 2/2</vt:lpstr>
      <vt:lpstr>Import the necessary Libraries</vt:lpstr>
      <vt:lpstr>Setup simple example</vt:lpstr>
      <vt:lpstr>To construct a local graph, we define distances between grid points</vt:lpstr>
      <vt:lpstr>Now generate Adjacency Matrix and Edge Index</vt:lpstr>
      <vt:lpstr>Prepare Training Data and Test Data</vt:lpstr>
      <vt:lpstr>Setup the Feature Tensors and Label Tensors</vt:lpstr>
      <vt:lpstr>Define the Model</vt:lpstr>
      <vt:lpstr>Training Loop</vt:lpstr>
      <vt:lpstr>Development of the Loss Function</vt:lpstr>
      <vt:lpstr>Testing the Learning Results, Visualization</vt:lpstr>
      <vt:lpstr>Examples from the Full Data Set</vt:lpstr>
      <vt:lpstr>E-AI Basic Tutorials</vt:lpstr>
      <vt:lpstr>The idea of Encoder-Decoder Neural Networks</vt:lpstr>
      <vt:lpstr>The idea of Encoder-Decoder Neural Networks</vt:lpstr>
      <vt:lpstr>Define the Encoder</vt:lpstr>
      <vt:lpstr>The Decoder and the Autoencoder</vt:lpstr>
      <vt:lpstr>Generate Examples</vt:lpstr>
      <vt:lpstr>Construct Examples</vt:lpstr>
      <vt:lpstr>Generate a random pattern</vt:lpstr>
      <vt:lpstr>Training Loop</vt:lpstr>
      <vt:lpstr>Visualization of Results</vt:lpstr>
      <vt:lpstr>Original and Autoencoder Reconstruction</vt:lpstr>
      <vt:lpstr>Define specific Loss Functions (e.g. Kullback-Leibler)</vt:lpstr>
      <vt:lpstr>Reconstruct Noisy Images</vt:lpstr>
      <vt:lpstr>Reconstruct Missing Data</vt:lpstr>
      <vt:lpstr>E-AI Basic Tutorials</vt:lpstr>
      <vt:lpstr>Data assimilation example</vt:lpstr>
      <vt:lpstr>Defining the loss function</vt:lpstr>
      <vt:lpstr>Loading packages and preparing the data</vt:lpstr>
      <vt:lpstr>Preparing the data (cont’d)</vt:lpstr>
      <vt:lpstr>Preparing the data (cont’d)</vt:lpstr>
      <vt:lpstr>Preparing the data (cont’d)</vt:lpstr>
      <vt:lpstr>Network and Loss function</vt:lpstr>
      <vt:lpstr>Network and Loss function</vt:lpstr>
      <vt:lpstr>Training loop</vt:lpstr>
      <vt:lpstr>Training loop</vt:lpstr>
      <vt:lpstr>Results</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Potthast Roland</cp:lastModifiedBy>
  <cp:revision>140</cp:revision>
  <dcterms:created xsi:type="dcterms:W3CDTF">2024-07-27T09:29:14Z</dcterms:created>
  <dcterms:modified xsi:type="dcterms:W3CDTF">2024-09-18T10:51:39Z</dcterms:modified>
</cp:coreProperties>
</file>